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5143500" cx="9144000"/>
  <p:notesSz cx="6858000" cy="9144000"/>
  <p:embeddedFontLst>
    <p:embeddedFont>
      <p:font typeface="Raleway"/>
      <p:regular r:id="rId45"/>
      <p:bold r:id="rId46"/>
      <p:italic r:id="rId47"/>
      <p:boldItalic r:id="rId48"/>
    </p:embeddedFont>
    <p:embeddedFont>
      <p:font typeface="Roboto"/>
      <p:regular r:id="rId49"/>
      <p:bold r:id="rId50"/>
      <p:italic r:id="rId51"/>
      <p:boldItalic r:id="rId52"/>
    </p:embeddedFont>
    <p:embeddedFont>
      <p:font typeface="Lato"/>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Raleway-bold.fntdata"/><Relationship Id="rId45"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aleway-boldItalic.fntdata"/><Relationship Id="rId47" Type="http://schemas.openxmlformats.org/officeDocument/2006/relationships/font" Target="fonts/Raleway-italic.fntdata"/><Relationship Id="rId4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Lato-regular.fntdata"/><Relationship Id="rId52" Type="http://schemas.openxmlformats.org/officeDocument/2006/relationships/font" Target="fonts/Roboto-boldItalic.fntdata"/><Relationship Id="rId11" Type="http://schemas.openxmlformats.org/officeDocument/2006/relationships/slide" Target="slides/slide6.xml"/><Relationship Id="rId55" Type="http://schemas.openxmlformats.org/officeDocument/2006/relationships/font" Target="fonts/Lato-italic.fntdata"/><Relationship Id="rId10" Type="http://schemas.openxmlformats.org/officeDocument/2006/relationships/slide" Target="slides/slide5.xml"/><Relationship Id="rId54"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56"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5.png>
</file>

<file path=ppt/media/image3.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python.org/3/library/index.html" TargetMode="External"/><Relationship Id="rId3" Type="http://schemas.openxmlformats.org/officeDocument/2006/relationships/hyperlink" Target="https://pymotw.com/3/"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https://www.w3schools.com/python/python_classes.asp</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c6b5db5b5c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c6b5db5b5c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74151"/>
              </a:solidFill>
              <a:latin typeface="Roboto"/>
              <a:ea typeface="Roboto"/>
              <a:cs typeface="Roboto"/>
              <a:sym typeface="Robo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c6b5db5b5c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c6b5db5b5c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Creating an instance of the Cat class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D4D4D4"/>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Accessing attributes of the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and it's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solidFill>
                <a:srgbClr val="374151"/>
              </a:solidFill>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c6b5db5b5c_0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c6b5db5b5c_0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c6b5db5b5c_0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c6b5db5b5c_0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Creating an instance of the Cat class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D4D4D4"/>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Accessing attributes of the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and it's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solidFill>
                  <a:srgbClr val="374151"/>
                </a:solidFill>
                <a:latin typeface="Roboto"/>
                <a:ea typeface="Roboto"/>
                <a:cs typeface="Roboto"/>
                <a:sym typeface="Roboto"/>
              </a:rPr>
              <a:t>In this code, we have a class called </a:t>
            </a:r>
            <a:r>
              <a:rPr lang="en" sz="950">
                <a:solidFill>
                  <a:srgbClr val="188038"/>
                </a:solidFill>
                <a:latin typeface="Courier New"/>
                <a:ea typeface="Courier New"/>
                <a:cs typeface="Courier New"/>
                <a:sym typeface="Courier New"/>
              </a:rPr>
              <a:t>Cat</a:t>
            </a:r>
            <a:r>
              <a:rPr lang="en" sz="1200">
                <a:solidFill>
                  <a:srgbClr val="374151"/>
                </a:solidFill>
                <a:latin typeface="Roboto"/>
                <a:ea typeface="Roboto"/>
                <a:cs typeface="Roboto"/>
                <a:sym typeface="Roboto"/>
              </a:rPr>
              <a:t>. The class has three methods: </a:t>
            </a:r>
            <a:r>
              <a:rPr lang="en" sz="950">
                <a:solidFill>
                  <a:srgbClr val="188038"/>
                </a:solidFill>
                <a:latin typeface="Courier New"/>
                <a:ea typeface="Courier New"/>
                <a:cs typeface="Courier New"/>
                <a:sym typeface="Courier New"/>
              </a:rPr>
              <a:t>__init__</a:t>
            </a:r>
            <a:r>
              <a:rPr lang="en" sz="1200">
                <a:solidFill>
                  <a:srgbClr val="374151"/>
                </a:solidFill>
                <a:latin typeface="Roboto"/>
                <a:ea typeface="Roboto"/>
                <a:cs typeface="Roboto"/>
                <a:sym typeface="Roboto"/>
              </a:rPr>
              <a:t>, </a:t>
            </a:r>
            <a:r>
              <a:rPr lang="en" sz="950">
                <a:solidFill>
                  <a:srgbClr val="188038"/>
                </a:solidFill>
                <a:latin typeface="Courier New"/>
                <a:ea typeface="Courier New"/>
                <a:cs typeface="Courier New"/>
                <a:sym typeface="Courier New"/>
              </a:rPr>
              <a:t>sleep</a:t>
            </a:r>
            <a:r>
              <a:rPr lang="en" sz="1200">
                <a:solidFill>
                  <a:srgbClr val="374151"/>
                </a:solidFill>
                <a:latin typeface="Roboto"/>
                <a:ea typeface="Roboto"/>
                <a:cs typeface="Roboto"/>
                <a:sym typeface="Roboto"/>
              </a:rPr>
              <a:t>, and </a:t>
            </a:r>
            <a:r>
              <a:rPr lang="en" sz="950">
                <a:solidFill>
                  <a:srgbClr val="188038"/>
                </a:solidFill>
                <a:latin typeface="Courier New"/>
                <a:ea typeface="Courier New"/>
                <a:cs typeface="Courier New"/>
                <a:sym typeface="Courier New"/>
              </a:rPr>
              <a:t>climbing</a:t>
            </a:r>
            <a:r>
              <a:rPr lang="en" sz="1200">
                <a:solidFill>
                  <a:srgbClr val="374151"/>
                </a:solidFill>
                <a:latin typeface="Roboto"/>
                <a:ea typeface="Roboto"/>
                <a:cs typeface="Roboto"/>
                <a:sym typeface="Roboto"/>
              </a:rPr>
              <a: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Here, we create an instance of the </a:t>
            </a:r>
            <a:r>
              <a:rPr lang="en" sz="950">
                <a:solidFill>
                  <a:srgbClr val="188038"/>
                </a:solidFill>
                <a:latin typeface="Courier New"/>
                <a:ea typeface="Courier New"/>
                <a:cs typeface="Courier New"/>
                <a:sym typeface="Courier New"/>
              </a:rPr>
              <a:t>Cat</a:t>
            </a:r>
            <a:r>
              <a:rPr lang="en" sz="1200">
                <a:solidFill>
                  <a:srgbClr val="374151"/>
                </a:solidFill>
                <a:latin typeface="Roboto"/>
                <a:ea typeface="Roboto"/>
                <a:cs typeface="Roboto"/>
                <a:sym typeface="Roboto"/>
              </a:rPr>
              <a:t> class named </a:t>
            </a:r>
            <a:r>
              <a:rPr lang="en" sz="950">
                <a:solidFill>
                  <a:srgbClr val="188038"/>
                </a:solidFill>
                <a:latin typeface="Courier New"/>
                <a:ea typeface="Courier New"/>
                <a:cs typeface="Courier New"/>
                <a:sym typeface="Courier New"/>
              </a:rPr>
              <a:t>my_cat</a:t>
            </a:r>
            <a:r>
              <a:rPr lang="en" sz="1200">
                <a:solidFill>
                  <a:srgbClr val="374151"/>
                </a:solidFill>
                <a:latin typeface="Roboto"/>
                <a:ea typeface="Roboto"/>
                <a:cs typeface="Roboto"/>
                <a:sym typeface="Roboto"/>
              </a:rPr>
              <a:t> and provide it with a name ("Weasley") and an age (1) during initialization.</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We can access the attributes of our cat instance using </a:t>
            </a:r>
            <a:r>
              <a:rPr lang="en" sz="950">
                <a:solidFill>
                  <a:srgbClr val="188038"/>
                </a:solidFill>
                <a:latin typeface="Courier New"/>
                <a:ea typeface="Courier New"/>
                <a:cs typeface="Courier New"/>
                <a:sym typeface="Courier New"/>
              </a:rPr>
              <a:t>my_cat.name</a:t>
            </a:r>
            <a:r>
              <a:rPr lang="en" sz="1200">
                <a:solidFill>
                  <a:srgbClr val="374151"/>
                </a:solidFill>
                <a:latin typeface="Roboto"/>
                <a:ea typeface="Roboto"/>
                <a:cs typeface="Roboto"/>
                <a:sym typeface="Roboto"/>
              </a:rPr>
              <a:t> and </a:t>
            </a:r>
            <a:r>
              <a:rPr lang="en" sz="950">
                <a:solidFill>
                  <a:srgbClr val="188038"/>
                </a:solidFill>
                <a:latin typeface="Courier New"/>
                <a:ea typeface="Courier New"/>
                <a:cs typeface="Courier New"/>
                <a:sym typeface="Courier New"/>
              </a:rPr>
              <a:t>my_cat.age</a:t>
            </a:r>
            <a:r>
              <a:rPr lang="en" sz="1200">
                <a:solidFill>
                  <a:srgbClr val="374151"/>
                </a:solidFill>
                <a:latin typeface="Roboto"/>
                <a:ea typeface="Roboto"/>
                <a:cs typeface="Roboto"/>
                <a:sym typeface="Roboto"/>
              </a:rPr>
              <a:t>. This helps us learn more about our cat's details.</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Our cat has a </a:t>
            </a:r>
            <a:r>
              <a:rPr lang="en" sz="950">
                <a:solidFill>
                  <a:srgbClr val="188038"/>
                </a:solidFill>
                <a:latin typeface="Courier New"/>
                <a:ea typeface="Courier New"/>
                <a:cs typeface="Courier New"/>
                <a:sym typeface="Courier New"/>
              </a:rPr>
              <a:t>sleep</a:t>
            </a:r>
            <a:r>
              <a:rPr lang="en" sz="1200">
                <a:solidFill>
                  <a:srgbClr val="374151"/>
                </a:solidFill>
                <a:latin typeface="Roboto"/>
                <a:ea typeface="Roboto"/>
                <a:cs typeface="Roboto"/>
                <a:sym typeface="Roboto"/>
              </a:rPr>
              <a:t> method. When we call this method, it prints a message indicating that the cat is fast asleep.</a:t>
            </a:r>
            <a:endParaRPr sz="1200">
              <a:solidFill>
                <a:srgbClr val="37415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374151"/>
                </a:solidFill>
                <a:latin typeface="Roboto"/>
                <a:ea typeface="Roboto"/>
                <a:cs typeface="Roboto"/>
                <a:sym typeface="Roboto"/>
              </a:rPr>
              <a:t># Calling the sleep method</a:t>
            </a:r>
            <a:endParaRPr sz="1200">
              <a:solidFill>
                <a:srgbClr val="37415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374151"/>
                </a:solidFill>
                <a:latin typeface="Roboto"/>
                <a:ea typeface="Roboto"/>
                <a:cs typeface="Roboto"/>
                <a:sym typeface="Roboto"/>
              </a:rPr>
              <a:t>my_cat.sleep()</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The cat can also climb! When we call the </a:t>
            </a:r>
            <a:r>
              <a:rPr lang="en" sz="950">
                <a:solidFill>
                  <a:srgbClr val="188038"/>
                </a:solidFill>
                <a:latin typeface="Courier New"/>
                <a:ea typeface="Courier New"/>
                <a:cs typeface="Courier New"/>
                <a:sym typeface="Courier New"/>
              </a:rPr>
              <a:t>climbing</a:t>
            </a:r>
            <a:r>
              <a:rPr lang="en" sz="1200">
                <a:solidFill>
                  <a:srgbClr val="374151"/>
                </a:solidFill>
                <a:latin typeface="Roboto"/>
                <a:ea typeface="Roboto"/>
                <a:cs typeface="Roboto"/>
                <a:sym typeface="Roboto"/>
              </a:rPr>
              <a:t> method, it notifies us that our cat is climbing on the roof.</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 Calling the climbing method</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my_cat.climbing()</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374151"/>
                </a:solidFill>
                <a:latin typeface="Roboto"/>
                <a:ea typeface="Roboto"/>
                <a:cs typeface="Roboto"/>
                <a:sym typeface="Roboto"/>
              </a:rPr>
              <a:t>And there you have it! We've created a simple Python class </a:t>
            </a:r>
            <a:r>
              <a:rPr lang="en" sz="950">
                <a:solidFill>
                  <a:srgbClr val="188038"/>
                </a:solidFill>
                <a:latin typeface="Courier New"/>
                <a:ea typeface="Courier New"/>
                <a:cs typeface="Courier New"/>
                <a:sym typeface="Courier New"/>
              </a:rPr>
              <a:t>Cat</a:t>
            </a:r>
            <a:r>
              <a:rPr lang="en" sz="1200">
                <a:solidFill>
                  <a:srgbClr val="374151"/>
                </a:solidFill>
                <a:latin typeface="Roboto"/>
                <a:ea typeface="Roboto"/>
                <a:cs typeface="Roboto"/>
                <a:sym typeface="Roboto"/>
              </a:rPr>
              <a:t> that models a cat's behavior. It has attributes for name and age, and methods to simulate actions like sleeping and climbing. </a:t>
            </a:r>
            <a:endParaRPr sz="1200">
              <a:solidFill>
                <a:srgbClr val="374151"/>
              </a:solidFill>
              <a:latin typeface="Roboto"/>
              <a:ea typeface="Roboto"/>
              <a:cs typeface="Roboto"/>
              <a:sym typeface="Roboto"/>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SzPts val="1100"/>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age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SzPts val="1100"/>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SzPts val="1100"/>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SzPts val="1100"/>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https://www.geeksforgeeks.org/self-in-python-class/</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Our class is just an idea of what something is. We are describing what things are to Python.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c6b5db5b5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c6b5db5b5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age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c6b5db5b5c_0_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c6b5db5b5c_0_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age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my_second_cat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my_second_cat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age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my_second_cat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my_second_cat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'cat'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animal_species</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"This animal is a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age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animal_species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my_second_cat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my_second_cat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age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my_second_cat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my_second_cat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'cat'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animal_species</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"This animal is a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age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endParaRPr sz="1050">
              <a:solidFill>
                <a:srgbClr val="B5CEA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age is now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animal_species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my_second_cat = Cat('Noche', 2)</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print(f"My cat's name is {my_second_cat.name}")</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print(f"My cat's age is {my_second_cat.age} years old")</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my_second_cat.sleep()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'cat'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animal_species</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"This animal is a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age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animal_species</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'dog'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my_second_cat = Cat('Noche', 2)</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print(f"My cat's name is {my_second_cat.name}")</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print(f"My cat's age is {my_second_cat.age} years old")</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my_second_cat.sleep()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'cat'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climbing_height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0</a:t>
            </a:r>
            <a:endParaRPr sz="1050">
              <a:solidFill>
                <a:srgbClr val="B5CEA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height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climbing_height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height</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animal_species</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"This animal is a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Tiger</a:t>
            </a:r>
            <a:r>
              <a:rPr lang="en" sz="1050">
                <a:solidFill>
                  <a:srgbClr val="CCCCCC"/>
                </a:solidFill>
                <a:highlight>
                  <a:srgbClr val="1F1F1F"/>
                </a:highlight>
                <a:latin typeface="Courier New"/>
                <a:ea typeface="Courier New"/>
                <a:cs typeface="Courier New"/>
                <a:sym typeface="Courier New"/>
              </a:rPr>
              <a:t>(</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#Represents a type of cat, a big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super</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bob_tiger</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Tiger</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'bob'</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12</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bob_tiger</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'cat'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climbing_height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0</a:t>
            </a:r>
            <a:endParaRPr sz="1050">
              <a:solidFill>
                <a:srgbClr val="B5CEA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height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climbing_height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height</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animal_species</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"This animal is a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Tiger</a:t>
            </a:r>
            <a:r>
              <a:rPr lang="en" sz="1050">
                <a:solidFill>
                  <a:srgbClr val="CCCCCC"/>
                </a:solidFill>
                <a:highlight>
                  <a:srgbClr val="1F1F1F"/>
                </a:highlight>
                <a:latin typeface="Courier New"/>
                <a:ea typeface="Courier New"/>
                <a:cs typeface="Courier New"/>
                <a:sym typeface="Courier New"/>
              </a:rPr>
              <a:t>(</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#Represents a type of cat, a big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super</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foods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'steak'</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food_pref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"This cat likes to eat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foods</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bob_tiger</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Tiger</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'bob'</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12</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bob_tiger</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food_pref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'cat'</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climbing_height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0</a:t>
            </a:r>
            <a:endParaRPr sz="1050">
              <a:solidFill>
                <a:srgbClr val="B5CEA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height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climbing_height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height</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animal_species</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"This animal is a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animal_type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Tiger</a:t>
            </a:r>
            <a:r>
              <a:rPr lang="en" sz="1050">
                <a:solidFill>
                  <a:srgbClr val="CCCCCC"/>
                </a:solidFill>
                <a:highlight>
                  <a:srgbClr val="1F1F1F"/>
                </a:highlight>
                <a:latin typeface="Courier New"/>
                <a:ea typeface="Courier New"/>
                <a:cs typeface="Courier New"/>
                <a:sym typeface="Courier New"/>
              </a:rPr>
              <a:t>(</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#Represents a type of cat, a big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super</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foods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'steak'</a:t>
            </a:r>
            <a:endParaRPr sz="1050">
              <a:solidFill>
                <a:srgbClr val="CE9178"/>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food_pref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"This cat likes to eat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foods</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can climb much higher than a regular 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bob_tiger</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Tiger</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'Bob'</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12</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bob_tiger</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BigCat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size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species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size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size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roar</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species</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roars loudly!"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DomesticCat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big_cat_instance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BigCat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species</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"Tiger"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size</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"large"</a:t>
            </a: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 Instance of BigCat class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meow</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the domestic cat meows softly."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describe</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big_cat_roar</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big_cat_instance</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roar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Creating instances of DomesticCat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DomesticCat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D4D4D4"/>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2</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DomesticCat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D4D4D4"/>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Accessing methods of DomesticCat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meow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describe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meow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describe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Accessing methods of BigCat via DomesticCat's instance</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big_cat_roar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big_cat_roar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c6b5db5b5c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c6b5db5b5c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BigCat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size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species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species</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size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size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roar</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species</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roars loudly!"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DomesticCat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big_cat_instance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BigCat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species</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"Tiger"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size</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"large"</a:t>
            </a: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 Instance of BigCat class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meow</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the domestic cat meows softly."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describe</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big_cat_roar</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big_cat_instance</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roar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Creating instances of DomesticCat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DomesticCat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D4D4D4"/>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2</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DomesticCat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D4D4D4"/>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Accessing methods of DomesticCat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meow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describe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meow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describe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Accessing methods of BigCat via DomesticCat's instance</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big_cat_roar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big_cat_roar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From ___ import ____</a:t>
            </a:r>
            <a:endParaRPr/>
          </a:p>
          <a:p>
            <a:pPr indent="0" lvl="0" marL="0" rtl="0" algn="l">
              <a:lnSpc>
                <a:spcPct val="100000"/>
              </a:lnSpc>
              <a:spcBef>
                <a:spcPts val="0"/>
              </a:spcBef>
              <a:spcAft>
                <a:spcPts val="0"/>
              </a:spcAft>
              <a:buSzPts val="1100"/>
              <a:buNone/>
            </a:pPr>
            <a:r>
              <a:rPr lang="en"/>
              <a:t>Make sure to name your file with .py!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The same as using functions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Syntax for multiple imports</a:t>
            </a:r>
            <a:endParaRPr/>
          </a:p>
          <a:p>
            <a:pPr indent="0" lvl="0" marL="0" rtl="0" algn="l">
              <a:lnSpc>
                <a:spcPct val="100000"/>
              </a:lnSpc>
              <a:spcBef>
                <a:spcPts val="0"/>
              </a:spcBef>
              <a:spcAft>
                <a:spcPts val="0"/>
              </a:spcAft>
              <a:buSzPts val="1100"/>
              <a:buNone/>
            </a:pPr>
            <a:r>
              <a:rPr lang="en"/>
              <a:t>From ____ import ____, ____</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Syntax for entire module</a:t>
            </a:r>
            <a:endParaRPr/>
          </a:p>
          <a:p>
            <a:pPr indent="0" lvl="0" marL="0" rtl="0" algn="l">
              <a:lnSpc>
                <a:spcPct val="100000"/>
              </a:lnSpc>
              <a:spcBef>
                <a:spcPts val="0"/>
              </a:spcBef>
              <a:spcAft>
                <a:spcPts val="0"/>
              </a:spcAft>
              <a:buSzPts val="1100"/>
              <a:buNone/>
            </a:pPr>
            <a:r>
              <a:rPr lang="en"/>
              <a:t>Import module_name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Import all classes from module syntax</a:t>
            </a:r>
            <a:endParaRPr/>
          </a:p>
          <a:p>
            <a:pPr indent="0" lvl="0" marL="0" rtl="0" algn="l">
              <a:lnSpc>
                <a:spcPct val="100000"/>
              </a:lnSpc>
              <a:spcBef>
                <a:spcPts val="0"/>
              </a:spcBef>
              <a:spcAft>
                <a:spcPts val="0"/>
              </a:spcAft>
              <a:buSzPts val="1100"/>
              <a:buNone/>
            </a:pPr>
            <a:r>
              <a:rPr lang="en"/>
              <a:t>From module_name import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Same as functions, you can also add an alias!</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u="sng">
                <a:solidFill>
                  <a:schemeClr val="hlink"/>
                </a:solidFill>
                <a:hlinkClick r:id="rId2"/>
              </a:rPr>
              <a:t>https://docs.python.org/3/library/index.html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u="sng">
                <a:solidFill>
                  <a:schemeClr val="hlink"/>
                </a:solidFill>
                <a:hlinkClick r:id="rId3"/>
              </a:rPr>
              <a:t>https://pymotw.com/3/</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c6b5db5b5c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c6b5db5b5c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c6b5db5b5c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c6b5db5b5c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c6b5db5b5c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c6b5db5b5c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F1F1F"/>
                </a:highlight>
                <a:latin typeface="Courier New"/>
                <a:ea typeface="Courier New"/>
                <a:cs typeface="Courier New"/>
                <a:sym typeface="Courier New"/>
              </a:rPr>
              <a:t>class</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#an attempt to model a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__init__</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#create the name and age attributes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name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sleep</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6A9955"/>
                </a:solidFill>
                <a:highlight>
                  <a:srgbClr val="1F1F1F"/>
                </a:highlight>
                <a:latin typeface="Courier New"/>
                <a:ea typeface="Courier New"/>
                <a:cs typeface="Courier New"/>
                <a:sym typeface="Courier New"/>
              </a:rPr>
              <a:t>#The cat can sleep</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fast asleep like a little angel"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569CD6"/>
                </a:solidFill>
                <a:highlight>
                  <a:srgbClr val="1F1F1F"/>
                </a:highlight>
                <a:latin typeface="Courier New"/>
                <a:ea typeface="Courier New"/>
                <a:cs typeface="Courier New"/>
                <a:sym typeface="Courier New"/>
              </a:rPr>
              <a:t>def</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climbing</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"Quick!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self</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is climbing on the roof!"</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Creating an instance of the Cat class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4EC9B0"/>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D4D4D4"/>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age</a:t>
            </a:r>
            <a:r>
              <a:rPr lang="en" sz="1050">
                <a:solidFill>
                  <a:srgbClr val="D4D4D4"/>
                </a:solidFill>
                <a:highlight>
                  <a:srgbClr val="1F1F1F"/>
                </a:highlight>
                <a:latin typeface="Courier New"/>
                <a:ea typeface="Courier New"/>
                <a:cs typeface="Courier New"/>
                <a:sym typeface="Courier New"/>
              </a:rPr>
              <a:t>=</a:t>
            </a:r>
            <a:r>
              <a:rPr lang="en" sz="1050">
                <a:solidFill>
                  <a:srgbClr val="B5CEA8"/>
                </a:solidFill>
                <a:highlight>
                  <a:srgbClr val="1F1F1F"/>
                </a:highlight>
                <a:latin typeface="Courier New"/>
                <a:ea typeface="Courier New"/>
                <a:cs typeface="Courier New"/>
                <a:sym typeface="Courier New"/>
              </a:rPr>
              <a:t>1</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 Accessing attributes of the cat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"My cat's name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name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and it's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my_cat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age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years old."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solidFill>
                  <a:srgbClr val="374151"/>
                </a:solidFill>
                <a:latin typeface="Roboto"/>
                <a:ea typeface="Roboto"/>
                <a:cs typeface="Roboto"/>
                <a:sym typeface="Roboto"/>
              </a:rPr>
              <a:t>In this code, we have a class called </a:t>
            </a:r>
            <a:r>
              <a:rPr lang="en" sz="950">
                <a:solidFill>
                  <a:srgbClr val="188038"/>
                </a:solidFill>
                <a:latin typeface="Courier New"/>
                <a:ea typeface="Courier New"/>
                <a:cs typeface="Courier New"/>
                <a:sym typeface="Courier New"/>
              </a:rPr>
              <a:t>Cat</a:t>
            </a:r>
            <a:r>
              <a:rPr lang="en" sz="1200">
                <a:solidFill>
                  <a:srgbClr val="374151"/>
                </a:solidFill>
                <a:latin typeface="Roboto"/>
                <a:ea typeface="Roboto"/>
                <a:cs typeface="Roboto"/>
                <a:sym typeface="Roboto"/>
              </a:rPr>
              <a:t>. The class has three methods: </a:t>
            </a:r>
            <a:r>
              <a:rPr lang="en" sz="950">
                <a:solidFill>
                  <a:srgbClr val="188038"/>
                </a:solidFill>
                <a:latin typeface="Courier New"/>
                <a:ea typeface="Courier New"/>
                <a:cs typeface="Courier New"/>
                <a:sym typeface="Courier New"/>
              </a:rPr>
              <a:t>__init__</a:t>
            </a:r>
            <a:r>
              <a:rPr lang="en" sz="1200">
                <a:solidFill>
                  <a:srgbClr val="374151"/>
                </a:solidFill>
                <a:latin typeface="Roboto"/>
                <a:ea typeface="Roboto"/>
                <a:cs typeface="Roboto"/>
                <a:sym typeface="Roboto"/>
              </a:rPr>
              <a:t>, </a:t>
            </a:r>
            <a:r>
              <a:rPr lang="en" sz="950">
                <a:solidFill>
                  <a:srgbClr val="188038"/>
                </a:solidFill>
                <a:latin typeface="Courier New"/>
                <a:ea typeface="Courier New"/>
                <a:cs typeface="Courier New"/>
                <a:sym typeface="Courier New"/>
              </a:rPr>
              <a:t>sleep</a:t>
            </a:r>
            <a:r>
              <a:rPr lang="en" sz="1200">
                <a:solidFill>
                  <a:srgbClr val="374151"/>
                </a:solidFill>
                <a:latin typeface="Roboto"/>
                <a:ea typeface="Roboto"/>
                <a:cs typeface="Roboto"/>
                <a:sym typeface="Roboto"/>
              </a:rPr>
              <a:t>, and </a:t>
            </a:r>
            <a:r>
              <a:rPr lang="en" sz="950">
                <a:solidFill>
                  <a:srgbClr val="188038"/>
                </a:solidFill>
                <a:latin typeface="Courier New"/>
                <a:ea typeface="Courier New"/>
                <a:cs typeface="Courier New"/>
                <a:sym typeface="Courier New"/>
              </a:rPr>
              <a:t>climbing</a:t>
            </a:r>
            <a:r>
              <a:rPr lang="en" sz="1200">
                <a:solidFill>
                  <a:srgbClr val="374151"/>
                </a:solidFill>
                <a:latin typeface="Roboto"/>
                <a:ea typeface="Roboto"/>
                <a:cs typeface="Roboto"/>
                <a:sym typeface="Roboto"/>
              </a:rPr>
              <a:t>.</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Here, we create an instance of the </a:t>
            </a:r>
            <a:r>
              <a:rPr lang="en" sz="950">
                <a:solidFill>
                  <a:srgbClr val="188038"/>
                </a:solidFill>
                <a:latin typeface="Courier New"/>
                <a:ea typeface="Courier New"/>
                <a:cs typeface="Courier New"/>
                <a:sym typeface="Courier New"/>
              </a:rPr>
              <a:t>Cat</a:t>
            </a:r>
            <a:r>
              <a:rPr lang="en" sz="1200">
                <a:solidFill>
                  <a:srgbClr val="374151"/>
                </a:solidFill>
                <a:latin typeface="Roboto"/>
                <a:ea typeface="Roboto"/>
                <a:cs typeface="Roboto"/>
                <a:sym typeface="Roboto"/>
              </a:rPr>
              <a:t> class named </a:t>
            </a:r>
            <a:r>
              <a:rPr lang="en" sz="950">
                <a:solidFill>
                  <a:srgbClr val="188038"/>
                </a:solidFill>
                <a:latin typeface="Courier New"/>
                <a:ea typeface="Courier New"/>
                <a:cs typeface="Courier New"/>
                <a:sym typeface="Courier New"/>
              </a:rPr>
              <a:t>my_cat</a:t>
            </a:r>
            <a:r>
              <a:rPr lang="en" sz="1200">
                <a:solidFill>
                  <a:srgbClr val="374151"/>
                </a:solidFill>
                <a:latin typeface="Roboto"/>
                <a:ea typeface="Roboto"/>
                <a:cs typeface="Roboto"/>
                <a:sym typeface="Roboto"/>
              </a:rPr>
              <a:t> and provide it with a name ("Weasley") and an age (1) during initialization.</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We can access the attributes of our cat instance using </a:t>
            </a:r>
            <a:r>
              <a:rPr lang="en" sz="950">
                <a:solidFill>
                  <a:srgbClr val="188038"/>
                </a:solidFill>
                <a:latin typeface="Courier New"/>
                <a:ea typeface="Courier New"/>
                <a:cs typeface="Courier New"/>
                <a:sym typeface="Courier New"/>
              </a:rPr>
              <a:t>my_cat.name</a:t>
            </a:r>
            <a:r>
              <a:rPr lang="en" sz="1200">
                <a:solidFill>
                  <a:srgbClr val="374151"/>
                </a:solidFill>
                <a:latin typeface="Roboto"/>
                <a:ea typeface="Roboto"/>
                <a:cs typeface="Roboto"/>
                <a:sym typeface="Roboto"/>
              </a:rPr>
              <a:t> and </a:t>
            </a:r>
            <a:r>
              <a:rPr lang="en" sz="950">
                <a:solidFill>
                  <a:srgbClr val="188038"/>
                </a:solidFill>
                <a:latin typeface="Courier New"/>
                <a:ea typeface="Courier New"/>
                <a:cs typeface="Courier New"/>
                <a:sym typeface="Courier New"/>
              </a:rPr>
              <a:t>my_cat.age</a:t>
            </a:r>
            <a:r>
              <a:rPr lang="en" sz="1200">
                <a:solidFill>
                  <a:srgbClr val="374151"/>
                </a:solidFill>
                <a:latin typeface="Roboto"/>
                <a:ea typeface="Roboto"/>
                <a:cs typeface="Roboto"/>
                <a:sym typeface="Roboto"/>
              </a:rPr>
              <a:t>. This helps us learn more about our cat's details.</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Our cat has a </a:t>
            </a:r>
            <a:r>
              <a:rPr lang="en" sz="950">
                <a:solidFill>
                  <a:srgbClr val="188038"/>
                </a:solidFill>
                <a:latin typeface="Courier New"/>
                <a:ea typeface="Courier New"/>
                <a:cs typeface="Courier New"/>
                <a:sym typeface="Courier New"/>
              </a:rPr>
              <a:t>sleep</a:t>
            </a:r>
            <a:r>
              <a:rPr lang="en" sz="1200">
                <a:solidFill>
                  <a:srgbClr val="374151"/>
                </a:solidFill>
                <a:latin typeface="Roboto"/>
                <a:ea typeface="Roboto"/>
                <a:cs typeface="Roboto"/>
                <a:sym typeface="Roboto"/>
              </a:rPr>
              <a:t> method. When we call this method, it prints a message indicating that the cat is fast asleep.</a:t>
            </a:r>
            <a:endParaRPr sz="1200">
              <a:solidFill>
                <a:srgbClr val="37415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374151"/>
                </a:solidFill>
                <a:latin typeface="Roboto"/>
                <a:ea typeface="Roboto"/>
                <a:cs typeface="Roboto"/>
                <a:sym typeface="Roboto"/>
              </a:rPr>
              <a:t># Calling the sleep method</a:t>
            </a:r>
            <a:endParaRPr sz="1200">
              <a:solidFill>
                <a:srgbClr val="37415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374151"/>
                </a:solidFill>
                <a:latin typeface="Roboto"/>
                <a:ea typeface="Roboto"/>
                <a:cs typeface="Roboto"/>
                <a:sym typeface="Roboto"/>
              </a:rPr>
              <a:t>my_cat.sleep()</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The cat can also climb! When we call the </a:t>
            </a:r>
            <a:r>
              <a:rPr lang="en" sz="950">
                <a:solidFill>
                  <a:srgbClr val="188038"/>
                </a:solidFill>
                <a:latin typeface="Courier New"/>
                <a:ea typeface="Courier New"/>
                <a:cs typeface="Courier New"/>
                <a:sym typeface="Courier New"/>
              </a:rPr>
              <a:t>climbing</a:t>
            </a:r>
            <a:r>
              <a:rPr lang="en" sz="1200">
                <a:solidFill>
                  <a:srgbClr val="374151"/>
                </a:solidFill>
                <a:latin typeface="Roboto"/>
                <a:ea typeface="Roboto"/>
                <a:cs typeface="Roboto"/>
                <a:sym typeface="Roboto"/>
              </a:rPr>
              <a:t> method, it notifies us that our cat is climbing on the roof.</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 Calling the climbing method</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my_cat.climbing()</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374151"/>
                </a:solidFill>
                <a:latin typeface="Roboto"/>
                <a:ea typeface="Roboto"/>
                <a:cs typeface="Roboto"/>
                <a:sym typeface="Roboto"/>
              </a:rPr>
              <a:t>And there you have it! We've created a simple Python class </a:t>
            </a:r>
            <a:r>
              <a:rPr lang="en" sz="950">
                <a:solidFill>
                  <a:srgbClr val="188038"/>
                </a:solidFill>
                <a:latin typeface="Courier New"/>
                <a:ea typeface="Courier New"/>
                <a:cs typeface="Courier New"/>
                <a:sym typeface="Courier New"/>
              </a:rPr>
              <a:t>Cat</a:t>
            </a:r>
            <a:r>
              <a:rPr lang="en" sz="1200">
                <a:solidFill>
                  <a:srgbClr val="374151"/>
                </a:solidFill>
                <a:latin typeface="Roboto"/>
                <a:ea typeface="Roboto"/>
                <a:cs typeface="Roboto"/>
                <a:sym typeface="Roboto"/>
              </a:rPr>
              <a:t> that models a cat's behavior. It has attributes for name and age, and methods to simulate actions like sleeping and climbing. </a:t>
            </a:r>
            <a:endParaRPr sz="1200">
              <a:solidFill>
                <a:srgbClr val="374151"/>
              </a:solidFill>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11"/>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0"/>
              </a:spcBef>
              <a:spcAft>
                <a:spcPts val="0"/>
              </a:spcAft>
              <a:buClr>
                <a:schemeClr val="lt1"/>
              </a:buClr>
              <a:buSzPts val="1100"/>
              <a:buChar char="○"/>
              <a:defRPr>
                <a:solidFill>
                  <a:schemeClr val="lt1"/>
                </a:solidFill>
              </a:defRPr>
            </a:lvl2pPr>
            <a:lvl3pPr indent="-298450" lvl="2" marL="1371600" algn="l">
              <a:lnSpc>
                <a:spcPct val="115000"/>
              </a:lnSpc>
              <a:spcBef>
                <a:spcPts val="0"/>
              </a:spcBef>
              <a:spcAft>
                <a:spcPts val="0"/>
              </a:spcAft>
              <a:buClr>
                <a:schemeClr val="lt1"/>
              </a:buClr>
              <a:buSzPts val="1100"/>
              <a:buChar char="■"/>
              <a:defRPr>
                <a:solidFill>
                  <a:schemeClr val="lt1"/>
                </a:solidFill>
              </a:defRPr>
            </a:lvl3pPr>
            <a:lvl4pPr indent="-298450" lvl="3" marL="1828800" algn="l">
              <a:lnSpc>
                <a:spcPct val="115000"/>
              </a:lnSpc>
              <a:spcBef>
                <a:spcPts val="0"/>
              </a:spcBef>
              <a:spcAft>
                <a:spcPts val="0"/>
              </a:spcAft>
              <a:buClr>
                <a:schemeClr val="lt1"/>
              </a:buClr>
              <a:buSzPts val="1100"/>
              <a:buChar char="●"/>
              <a:defRPr>
                <a:solidFill>
                  <a:schemeClr val="lt1"/>
                </a:solidFill>
              </a:defRPr>
            </a:lvl4pPr>
            <a:lvl5pPr indent="-298450" lvl="4" marL="2286000" algn="l">
              <a:lnSpc>
                <a:spcPct val="115000"/>
              </a:lnSpc>
              <a:spcBef>
                <a:spcPts val="0"/>
              </a:spcBef>
              <a:spcAft>
                <a:spcPts val="0"/>
              </a:spcAft>
              <a:buClr>
                <a:schemeClr val="lt1"/>
              </a:buClr>
              <a:buSzPts val="1100"/>
              <a:buChar char="○"/>
              <a:defRPr>
                <a:solidFill>
                  <a:schemeClr val="lt1"/>
                </a:solidFill>
              </a:defRPr>
            </a:lvl5pPr>
            <a:lvl6pPr indent="-298450" lvl="5" marL="2743200" algn="l">
              <a:lnSpc>
                <a:spcPct val="115000"/>
              </a:lnSpc>
              <a:spcBef>
                <a:spcPts val="0"/>
              </a:spcBef>
              <a:spcAft>
                <a:spcPts val="0"/>
              </a:spcAft>
              <a:buClr>
                <a:schemeClr val="lt1"/>
              </a:buClr>
              <a:buSzPts val="1100"/>
              <a:buChar char="■"/>
              <a:defRPr>
                <a:solidFill>
                  <a:schemeClr val="lt1"/>
                </a:solidFill>
              </a:defRPr>
            </a:lvl6pPr>
            <a:lvl7pPr indent="-298450" lvl="6" marL="3200400" algn="l">
              <a:lnSpc>
                <a:spcPct val="115000"/>
              </a:lnSpc>
              <a:spcBef>
                <a:spcPts val="0"/>
              </a:spcBef>
              <a:spcAft>
                <a:spcPts val="0"/>
              </a:spcAft>
              <a:buClr>
                <a:schemeClr val="lt1"/>
              </a:buClr>
              <a:buSzPts val="1100"/>
              <a:buChar char="●"/>
              <a:defRPr>
                <a:solidFill>
                  <a:schemeClr val="lt1"/>
                </a:solidFill>
              </a:defRPr>
            </a:lvl7pPr>
            <a:lvl8pPr indent="-298450" lvl="7" marL="3657600" algn="l">
              <a:lnSpc>
                <a:spcPct val="115000"/>
              </a:lnSpc>
              <a:spcBef>
                <a:spcPts val="0"/>
              </a:spcBef>
              <a:spcAft>
                <a:spcPts val="0"/>
              </a:spcAft>
              <a:buClr>
                <a:schemeClr val="lt1"/>
              </a:buClr>
              <a:buSzPts val="1100"/>
              <a:buChar char="○"/>
              <a:defRPr>
                <a:solidFill>
                  <a:schemeClr val="lt1"/>
                </a:solidFill>
              </a:defRPr>
            </a:lvl8pPr>
            <a:lvl9pPr indent="-298450" lvl="8" marL="4114800" algn="l">
              <a:lnSpc>
                <a:spcPct val="115000"/>
              </a:lnSpc>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
          <p:cNvGrpSpPr/>
          <p:nvPr/>
        </p:nvGrpSpPr>
        <p:grpSpPr>
          <a:xfrm>
            <a:off x="830392" y="1191256"/>
            <a:ext cx="745763" cy="45826"/>
            <a:chOff x="4580561" y="2589004"/>
            <a:chExt cx="1064464" cy="25200"/>
          </a:xfrm>
        </p:grpSpPr>
        <p:sp>
          <p:nvSpPr>
            <p:cNvPr id="20" name="Google Shape;20;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23" name="Google Shape;23;p3"/>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4" name="Google Shape;24;p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4"/>
          <p:cNvGrpSpPr/>
          <p:nvPr/>
        </p:nvGrpSpPr>
        <p:grpSpPr>
          <a:xfrm>
            <a:off x="830392" y="1191256"/>
            <a:ext cx="745763" cy="45826"/>
            <a:chOff x="4580561" y="2589004"/>
            <a:chExt cx="1064464" cy="25200"/>
          </a:xfrm>
        </p:grpSpPr>
        <p:sp>
          <p:nvSpPr>
            <p:cNvPr id="27" name="Google Shape;27;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4"/>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5"/>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6"/>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7"/>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8"/>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9"/>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5.png"/><Relationship Id="rId4" Type="http://schemas.openxmlformats.org/officeDocument/2006/relationships/image" Target="../media/image21.png"/><Relationship Id="rId5" Type="http://schemas.openxmlformats.org/officeDocument/2006/relationships/image" Target="../media/image19.png"/><Relationship Id="rId6" Type="http://schemas.openxmlformats.org/officeDocument/2006/relationships/image" Target="../media/image8.jpg"/><Relationship Id="rId7" Type="http://schemas.openxmlformats.org/officeDocument/2006/relationships/image" Target="../media/image2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8.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200"/>
              <a:buNone/>
            </a:pPr>
            <a:r>
              <a:rPr lang="en"/>
              <a:t>Classes</a:t>
            </a:r>
            <a:endParaRPr/>
          </a:p>
        </p:txBody>
      </p:sp>
      <p:sp>
        <p:nvSpPr>
          <p:cNvPr id="87" name="Google Shape;87;p13"/>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6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__init__() Method</a:t>
            </a:r>
            <a:endParaRPr/>
          </a:p>
        </p:txBody>
      </p:sp>
      <p:sp>
        <p:nvSpPr>
          <p:cNvPr id="152" name="Google Shape;152;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04800" lvl="0" marL="457200" rtl="0" algn="l">
              <a:spcBef>
                <a:spcPts val="1400"/>
              </a:spcBef>
              <a:spcAft>
                <a:spcPts val="0"/>
              </a:spcAft>
              <a:buClr>
                <a:srgbClr val="1F1F1F"/>
              </a:buClr>
              <a:buSzPts val="1200"/>
              <a:buFont typeface="Arial"/>
              <a:buChar char="-"/>
            </a:pPr>
            <a:r>
              <a:rPr lang="en" sz="1200">
                <a:solidFill>
                  <a:srgbClr val="1F1F1F"/>
                </a:solidFill>
                <a:highlight>
                  <a:srgbClr val="FFFFFF"/>
                </a:highlight>
                <a:latin typeface="Arial"/>
                <a:ea typeface="Arial"/>
                <a:cs typeface="Arial"/>
                <a:sym typeface="Arial"/>
              </a:rPr>
              <a:t>All classes have a function called __init__(), which is always executed when the class is being initiated. Use the __init__() function to assign values to object properties, or other operations that are necessary to do when the object is being created</a:t>
            </a:r>
            <a:endParaRPr sz="1200">
              <a:solidFill>
                <a:srgbClr val="1F1F1F"/>
              </a:solidFill>
              <a:highlight>
                <a:srgbClr val="FFFFFF"/>
              </a:highlight>
              <a:latin typeface="Arial"/>
              <a:ea typeface="Arial"/>
              <a:cs typeface="Arial"/>
              <a:sym typeface="Arial"/>
            </a:endParaRPr>
          </a:p>
          <a:p>
            <a:pPr indent="0" lvl="0" marL="457200" rtl="0" algn="l">
              <a:spcBef>
                <a:spcPts val="1400"/>
              </a:spcBef>
              <a:spcAft>
                <a:spcPts val="0"/>
              </a:spcAft>
              <a:buNone/>
            </a:pPr>
            <a:r>
              <a:t/>
            </a:r>
            <a:endParaRPr sz="1200">
              <a:solidFill>
                <a:srgbClr val="1F1F1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58" name="Google Shape;158;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159" name="Google Shape;159;p23"/>
          <p:cNvPicPr preferRelativeResize="0"/>
          <p:nvPr/>
        </p:nvPicPr>
        <p:blipFill>
          <a:blip r:embed="rId3">
            <a:alphaModFix/>
          </a:blip>
          <a:stretch>
            <a:fillRect/>
          </a:stretch>
        </p:blipFill>
        <p:spPr>
          <a:xfrm>
            <a:off x="1387675" y="1399838"/>
            <a:ext cx="6372225" cy="3133725"/>
          </a:xfrm>
          <a:prstGeom prst="rect">
            <a:avLst/>
          </a:prstGeom>
          <a:noFill/>
          <a:ln>
            <a:noFill/>
          </a:ln>
        </p:spPr>
      </p:pic>
      <p:sp>
        <p:nvSpPr>
          <p:cNvPr id="160" name="Google Shape;160;p23"/>
          <p:cNvSpPr/>
          <p:nvPr/>
        </p:nvSpPr>
        <p:spPr>
          <a:xfrm>
            <a:off x="2538450" y="1853400"/>
            <a:ext cx="867600" cy="262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61" name="Google Shape;161;p23"/>
          <p:cNvCxnSpPr/>
          <p:nvPr/>
        </p:nvCxnSpPr>
        <p:spPr>
          <a:xfrm flipH="1">
            <a:off x="3098000" y="1019950"/>
            <a:ext cx="656400" cy="84480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self parameter</a:t>
            </a:r>
            <a:endParaRPr/>
          </a:p>
        </p:txBody>
      </p:sp>
      <p:sp>
        <p:nvSpPr>
          <p:cNvPr id="167" name="Google Shape;167;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1F1F1F"/>
              </a:buClr>
              <a:buSzPts val="1200"/>
              <a:buFont typeface="Arial"/>
              <a:buChar char="-"/>
            </a:pPr>
            <a:r>
              <a:rPr lang="en" sz="1200">
                <a:solidFill>
                  <a:srgbClr val="1F1F1F"/>
                </a:solidFill>
                <a:latin typeface="Arial"/>
                <a:ea typeface="Arial"/>
                <a:cs typeface="Arial"/>
                <a:sym typeface="Arial"/>
              </a:rPr>
              <a:t>The self parameter is a reference to the instance itself; giving the individual instance access to the attributes and methods from within the class.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3" name="Google Shape;173;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174" name="Google Shape;174;p25"/>
          <p:cNvPicPr preferRelativeResize="0"/>
          <p:nvPr/>
        </p:nvPicPr>
        <p:blipFill>
          <a:blip r:embed="rId3">
            <a:alphaModFix/>
          </a:blip>
          <a:stretch>
            <a:fillRect/>
          </a:stretch>
        </p:blipFill>
        <p:spPr>
          <a:xfrm>
            <a:off x="1387675" y="1399838"/>
            <a:ext cx="6372225" cy="3133725"/>
          </a:xfrm>
          <a:prstGeom prst="rect">
            <a:avLst/>
          </a:prstGeom>
          <a:noFill/>
          <a:ln>
            <a:noFill/>
          </a:ln>
        </p:spPr>
      </p:pic>
      <p:sp>
        <p:nvSpPr>
          <p:cNvPr id="175" name="Google Shape;175;p25"/>
          <p:cNvSpPr/>
          <p:nvPr/>
        </p:nvSpPr>
        <p:spPr>
          <a:xfrm>
            <a:off x="3080775" y="1853850"/>
            <a:ext cx="867600" cy="262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76" name="Google Shape;176;p25"/>
          <p:cNvSpPr/>
          <p:nvPr/>
        </p:nvSpPr>
        <p:spPr>
          <a:xfrm>
            <a:off x="2890650" y="2913475"/>
            <a:ext cx="867600" cy="262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77" name="Google Shape;177;p25"/>
          <p:cNvSpPr/>
          <p:nvPr/>
        </p:nvSpPr>
        <p:spPr>
          <a:xfrm>
            <a:off x="3162925" y="3768050"/>
            <a:ext cx="867600" cy="262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78" name="Google Shape;178;p25"/>
          <p:cNvCxnSpPr>
            <a:endCxn id="175" idx="1"/>
          </p:cNvCxnSpPr>
          <p:nvPr/>
        </p:nvCxnSpPr>
        <p:spPr>
          <a:xfrm>
            <a:off x="2686732" y="928692"/>
            <a:ext cx="521100" cy="963600"/>
          </a:xfrm>
          <a:prstGeom prst="straightConnector1">
            <a:avLst/>
          </a:prstGeom>
          <a:noFill/>
          <a:ln cap="flat" cmpd="sng" w="9525">
            <a:solidFill>
              <a:schemeClr val="dk1"/>
            </a:solidFill>
            <a:prstDash val="solid"/>
            <a:round/>
            <a:headEnd len="med" w="med" type="none"/>
            <a:tailEnd len="med" w="med" type="triangle"/>
          </a:ln>
        </p:spPr>
      </p:cxnSp>
      <p:cxnSp>
        <p:nvCxnSpPr>
          <p:cNvPr id="179" name="Google Shape;179;p25"/>
          <p:cNvCxnSpPr>
            <a:endCxn id="176" idx="1"/>
          </p:cNvCxnSpPr>
          <p:nvPr/>
        </p:nvCxnSpPr>
        <p:spPr>
          <a:xfrm>
            <a:off x="1219807" y="2835217"/>
            <a:ext cx="1797900" cy="116700"/>
          </a:xfrm>
          <a:prstGeom prst="straightConnector1">
            <a:avLst/>
          </a:prstGeom>
          <a:noFill/>
          <a:ln cap="flat" cmpd="sng" w="9525">
            <a:solidFill>
              <a:schemeClr val="dk1"/>
            </a:solidFill>
            <a:prstDash val="solid"/>
            <a:round/>
            <a:headEnd len="med" w="med" type="none"/>
            <a:tailEnd len="med" w="med" type="triangle"/>
          </a:ln>
        </p:spPr>
      </p:cxnSp>
      <p:cxnSp>
        <p:nvCxnSpPr>
          <p:cNvPr id="180" name="Google Shape;180;p25"/>
          <p:cNvCxnSpPr>
            <a:endCxn id="177" idx="3"/>
          </p:cNvCxnSpPr>
          <p:nvPr/>
        </p:nvCxnSpPr>
        <p:spPr>
          <a:xfrm flipH="1" rot="10800000">
            <a:off x="2743982" y="3992108"/>
            <a:ext cx="546000" cy="76710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So, think of a class as a set of instructions to make an instance… They are the blueprints in order to make individual instances related to something… Or in our case, cats. Let’s make one for a cat…</a:t>
            </a:r>
            <a:endParaRPr/>
          </a:p>
        </p:txBody>
      </p:sp>
      <p:sp>
        <p:nvSpPr>
          <p:cNvPr id="186" name="Google Shape;186;p26"/>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192" name="Google Shape;192;p2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193" name="Google Shape;193;p27"/>
          <p:cNvPicPr preferRelativeResize="0"/>
          <p:nvPr/>
        </p:nvPicPr>
        <p:blipFill rotWithShape="1">
          <a:blip r:embed="rId3">
            <a:alphaModFix/>
          </a:blip>
          <a:srcRect b="0" l="0" r="0" t="0"/>
          <a:stretch/>
        </p:blipFill>
        <p:spPr>
          <a:xfrm rot="5400000">
            <a:off x="2762588" y="128575"/>
            <a:ext cx="3857626"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199" name="Google Shape;199;p2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200" name="Google Shape;200;p28"/>
          <p:cNvPicPr preferRelativeResize="0"/>
          <p:nvPr/>
        </p:nvPicPr>
        <p:blipFill rotWithShape="1">
          <a:blip r:embed="rId3">
            <a:alphaModFix/>
          </a:blip>
          <a:srcRect b="20229" l="0" r="0" t="0"/>
          <a:stretch/>
        </p:blipFill>
        <p:spPr>
          <a:xfrm>
            <a:off x="1163850" y="763400"/>
            <a:ext cx="6819900" cy="3616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Making an Instance of Weasley</a:t>
            </a:r>
            <a:endParaRPr/>
          </a:p>
        </p:txBody>
      </p:sp>
      <p:sp>
        <p:nvSpPr>
          <p:cNvPr id="206" name="Google Shape;206;p29"/>
          <p:cNvSpPr txBox="1"/>
          <p:nvPr>
            <p:ph idx="1" type="body"/>
          </p:nvPr>
        </p:nvSpPr>
        <p:spPr>
          <a:xfrm>
            <a:off x="729450" y="2078875"/>
            <a:ext cx="6251100" cy="22611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What is happening in the background?</a:t>
            </a:r>
            <a:endParaRPr sz="1200">
              <a:solidFill>
                <a:srgbClr val="000000"/>
              </a:solidFill>
              <a:latin typeface="Arial"/>
              <a:ea typeface="Arial"/>
              <a:cs typeface="Arial"/>
              <a:sym typeface="Arial"/>
            </a:endParaRPr>
          </a:p>
          <a:p>
            <a:pPr indent="0" lvl="0" marL="457200" rtl="0" algn="l">
              <a:lnSpc>
                <a:spcPct val="115000"/>
              </a:lnSpc>
              <a:spcBef>
                <a:spcPts val="1200"/>
              </a:spcBef>
              <a:spcAft>
                <a:spcPts val="0"/>
              </a:spcAft>
              <a:buSzPts val="1300"/>
              <a:buNone/>
            </a:pPr>
            <a:r>
              <a:rPr lang="en" sz="1200">
                <a:solidFill>
                  <a:srgbClr val="000000"/>
                </a:solidFill>
                <a:latin typeface="Arial"/>
                <a:ea typeface="Arial"/>
                <a:cs typeface="Arial"/>
                <a:sym typeface="Arial"/>
              </a:rPr>
              <a:t>The __init__() method  creates an instance representing Weasley and sets the name and age attributes using the values that we provide later in the code. Python then returns and instance that represents Weasley.  We assign the instance to ‘my_cat’. </a:t>
            </a:r>
            <a:endParaRPr sz="1200">
              <a:solidFill>
                <a:srgbClr val="000000"/>
              </a:solidFill>
              <a:latin typeface="Arial"/>
              <a:ea typeface="Arial"/>
              <a:cs typeface="Arial"/>
              <a:sym typeface="Arial"/>
            </a:endParaRPr>
          </a:p>
          <a:p>
            <a:pPr indent="0" lvl="0" marL="457200" rtl="0" algn="l">
              <a:lnSpc>
                <a:spcPct val="115000"/>
              </a:lnSpc>
              <a:spcBef>
                <a:spcPts val="1200"/>
              </a:spcBef>
              <a:spcAft>
                <a:spcPts val="1200"/>
              </a:spcAft>
              <a:buSzPts val="1300"/>
              <a:buNone/>
            </a:pPr>
            <a:r>
              <a:rPr lang="en" sz="1200">
                <a:solidFill>
                  <a:srgbClr val="000000"/>
                </a:solidFill>
                <a:highlight>
                  <a:srgbClr val="FFFFFF"/>
                </a:highlight>
                <a:latin typeface="Arial"/>
                <a:ea typeface="Arial"/>
                <a:cs typeface="Arial"/>
                <a:sym typeface="Arial"/>
              </a:rPr>
              <a:t>Self </a:t>
            </a:r>
            <a:r>
              <a:rPr lang="en" sz="1200">
                <a:solidFill>
                  <a:srgbClr val="000000"/>
                </a:solidFill>
                <a:latin typeface="Arial"/>
                <a:ea typeface="Arial"/>
                <a:cs typeface="Arial"/>
                <a:sym typeface="Arial"/>
              </a:rPr>
              <a:t>represents the instance of the class</a:t>
            </a:r>
            <a:r>
              <a:rPr lang="en" sz="1200">
                <a:solidFill>
                  <a:srgbClr val="000000"/>
                </a:solidFill>
                <a:highlight>
                  <a:srgbClr val="FFFFFF"/>
                </a:highlight>
                <a:latin typeface="Arial"/>
                <a:ea typeface="Arial"/>
                <a:cs typeface="Arial"/>
                <a:sym typeface="Arial"/>
              </a:rPr>
              <a:t>. By using the “self” we can access the attributes and methods of the class in Python. It binds the attributes with the given arguments.</a:t>
            </a:r>
            <a:endParaRPr sz="1200">
              <a:solidFill>
                <a:srgbClr val="000000"/>
              </a:solidFill>
              <a:latin typeface="Arial"/>
              <a:ea typeface="Arial"/>
              <a:cs typeface="Arial"/>
              <a:sym typeface="Arial"/>
            </a:endParaRPr>
          </a:p>
        </p:txBody>
      </p:sp>
      <p:pic>
        <p:nvPicPr>
          <p:cNvPr id="207" name="Google Shape;207;p29"/>
          <p:cNvPicPr preferRelativeResize="0"/>
          <p:nvPr/>
        </p:nvPicPr>
        <p:blipFill rotWithShape="1">
          <a:blip r:embed="rId3">
            <a:alphaModFix/>
          </a:blip>
          <a:srcRect b="0" l="0" r="0" t="0"/>
          <a:stretch/>
        </p:blipFill>
        <p:spPr>
          <a:xfrm>
            <a:off x="7077394" y="505150"/>
            <a:ext cx="2066600" cy="27554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13" name="Google Shape;213;p3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sp>
        <p:nvSpPr>
          <p:cNvPr id="214" name="Google Shape;214;p30"/>
          <p:cNvSpPr/>
          <p:nvPr/>
        </p:nvSpPr>
        <p:spPr>
          <a:xfrm>
            <a:off x="2902400" y="679675"/>
            <a:ext cx="2452500" cy="992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30"/>
          <p:cNvSpPr txBox="1"/>
          <p:nvPr/>
        </p:nvSpPr>
        <p:spPr>
          <a:xfrm>
            <a:off x="3653550" y="817325"/>
            <a:ext cx="1836900" cy="27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Class: Cat</a:t>
            </a:r>
            <a:endParaRPr b="0" i="0" sz="1400" u="none" cap="none" strike="noStrike">
              <a:solidFill>
                <a:srgbClr val="000000"/>
              </a:solidFill>
              <a:latin typeface="Lato"/>
              <a:ea typeface="Lato"/>
              <a:cs typeface="Lato"/>
              <a:sym typeface="Lato"/>
            </a:endParaRPr>
          </a:p>
        </p:txBody>
      </p:sp>
      <p:sp>
        <p:nvSpPr>
          <p:cNvPr id="216" name="Google Shape;216;p30"/>
          <p:cNvSpPr txBox="1"/>
          <p:nvPr/>
        </p:nvSpPr>
        <p:spPr>
          <a:xfrm>
            <a:off x="3067725" y="1194025"/>
            <a:ext cx="5290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Name, age, sleeps, climbs</a:t>
            </a:r>
            <a:endParaRPr b="0" i="0" sz="1400" u="none" cap="none" strike="noStrike">
              <a:solidFill>
                <a:srgbClr val="000000"/>
              </a:solidFill>
              <a:latin typeface="Lato"/>
              <a:ea typeface="Lato"/>
              <a:cs typeface="Lato"/>
              <a:sym typeface="Lato"/>
            </a:endParaRPr>
          </a:p>
        </p:txBody>
      </p:sp>
      <p:sp>
        <p:nvSpPr>
          <p:cNvPr id="217" name="Google Shape;217;p30"/>
          <p:cNvSpPr/>
          <p:nvPr/>
        </p:nvSpPr>
        <p:spPr>
          <a:xfrm>
            <a:off x="698050" y="2277825"/>
            <a:ext cx="2562600" cy="137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30"/>
          <p:cNvSpPr/>
          <p:nvPr/>
        </p:nvSpPr>
        <p:spPr>
          <a:xfrm>
            <a:off x="5483350" y="2342125"/>
            <a:ext cx="2934900" cy="1267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30"/>
          <p:cNvSpPr txBox="1"/>
          <p:nvPr/>
        </p:nvSpPr>
        <p:spPr>
          <a:xfrm>
            <a:off x="936850" y="2479900"/>
            <a:ext cx="2029800" cy="89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Object: Weasley</a:t>
            </a:r>
            <a:endParaRPr b="0"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Instance of Class:Cat</a:t>
            </a:r>
            <a:endParaRPr b="0" i="0" sz="1400" u="none" cap="none" strike="noStrike">
              <a:solidFill>
                <a:srgbClr val="000000"/>
              </a:solidFill>
              <a:latin typeface="Lato"/>
              <a:ea typeface="Lato"/>
              <a:cs typeface="Lato"/>
              <a:sym typeface="Lato"/>
            </a:endParaRPr>
          </a:p>
        </p:txBody>
      </p:sp>
      <p:sp>
        <p:nvSpPr>
          <p:cNvPr id="220" name="Google Shape;220;p30"/>
          <p:cNvSpPr txBox="1"/>
          <p:nvPr/>
        </p:nvSpPr>
        <p:spPr>
          <a:xfrm>
            <a:off x="5896650" y="2544200"/>
            <a:ext cx="32697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Object: Noche</a:t>
            </a:r>
            <a:endParaRPr b="0"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Instance of Class:Cat</a:t>
            </a:r>
            <a:endParaRPr b="0" i="0" sz="1400" u="none" cap="none" strike="noStrike">
              <a:solidFill>
                <a:srgbClr val="000000"/>
              </a:solidFill>
              <a:latin typeface="Lato"/>
              <a:ea typeface="Lato"/>
              <a:cs typeface="Lato"/>
              <a:sym typeface="Lato"/>
            </a:endParaRPr>
          </a:p>
        </p:txBody>
      </p:sp>
      <p:cxnSp>
        <p:nvCxnSpPr>
          <p:cNvPr id="221" name="Google Shape;221;p30"/>
          <p:cNvCxnSpPr/>
          <p:nvPr/>
        </p:nvCxnSpPr>
        <p:spPr>
          <a:xfrm flipH="1" rot="10800000">
            <a:off x="2617675" y="1662425"/>
            <a:ext cx="817500" cy="624600"/>
          </a:xfrm>
          <a:prstGeom prst="straightConnector1">
            <a:avLst/>
          </a:prstGeom>
          <a:noFill/>
          <a:ln cap="flat" cmpd="sng" w="9525">
            <a:solidFill>
              <a:schemeClr val="dk2"/>
            </a:solidFill>
            <a:prstDash val="solid"/>
            <a:round/>
            <a:headEnd len="sm" w="sm" type="none"/>
            <a:tailEnd len="med" w="med" type="triangle"/>
          </a:ln>
        </p:spPr>
      </p:cxnSp>
      <p:cxnSp>
        <p:nvCxnSpPr>
          <p:cNvPr id="222" name="Google Shape;222;p30"/>
          <p:cNvCxnSpPr/>
          <p:nvPr/>
        </p:nvCxnSpPr>
        <p:spPr>
          <a:xfrm rot="10800000">
            <a:off x="5180125" y="1699350"/>
            <a:ext cx="1157400" cy="633600"/>
          </a:xfrm>
          <a:prstGeom prst="straightConnector1">
            <a:avLst/>
          </a:prstGeom>
          <a:noFill/>
          <a:ln cap="flat" cmpd="sng" w="9525">
            <a:solidFill>
              <a:schemeClr val="dk2"/>
            </a:solidFill>
            <a:prstDash val="solid"/>
            <a:round/>
            <a:headEnd len="sm" w="sm"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28" name="Google Shape;228;p31"/>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sp>
        <p:nvSpPr>
          <p:cNvPr id="229" name="Google Shape;229;p31"/>
          <p:cNvSpPr/>
          <p:nvPr/>
        </p:nvSpPr>
        <p:spPr>
          <a:xfrm>
            <a:off x="2902400" y="679675"/>
            <a:ext cx="2452500" cy="992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31"/>
          <p:cNvSpPr txBox="1"/>
          <p:nvPr/>
        </p:nvSpPr>
        <p:spPr>
          <a:xfrm>
            <a:off x="3653550" y="817325"/>
            <a:ext cx="1836900" cy="27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Class: House</a:t>
            </a:r>
            <a:endParaRPr b="0" i="0" sz="1400" u="none" cap="none" strike="noStrike">
              <a:solidFill>
                <a:srgbClr val="000000"/>
              </a:solidFill>
              <a:latin typeface="Lato"/>
              <a:ea typeface="Lato"/>
              <a:cs typeface="Lato"/>
              <a:sym typeface="Lato"/>
            </a:endParaRPr>
          </a:p>
        </p:txBody>
      </p:sp>
      <p:sp>
        <p:nvSpPr>
          <p:cNvPr id="231" name="Google Shape;231;p31"/>
          <p:cNvSpPr txBox="1"/>
          <p:nvPr/>
        </p:nvSpPr>
        <p:spPr>
          <a:xfrm>
            <a:off x="3067725" y="1194025"/>
            <a:ext cx="5290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Describes what a house is</a:t>
            </a:r>
            <a:endParaRPr b="0" i="0" sz="1400" u="none" cap="none" strike="noStrike">
              <a:solidFill>
                <a:srgbClr val="000000"/>
              </a:solidFill>
              <a:latin typeface="Lato"/>
              <a:ea typeface="Lato"/>
              <a:cs typeface="Lato"/>
              <a:sym typeface="Lato"/>
            </a:endParaRPr>
          </a:p>
        </p:txBody>
      </p:sp>
      <p:sp>
        <p:nvSpPr>
          <p:cNvPr id="232" name="Google Shape;232;p31"/>
          <p:cNvSpPr/>
          <p:nvPr/>
        </p:nvSpPr>
        <p:spPr>
          <a:xfrm>
            <a:off x="698050" y="2277825"/>
            <a:ext cx="2562600" cy="137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1"/>
          <p:cNvSpPr/>
          <p:nvPr/>
        </p:nvSpPr>
        <p:spPr>
          <a:xfrm>
            <a:off x="5483350" y="2342125"/>
            <a:ext cx="2934900" cy="1267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1"/>
          <p:cNvSpPr txBox="1"/>
          <p:nvPr/>
        </p:nvSpPr>
        <p:spPr>
          <a:xfrm>
            <a:off x="936850" y="2479900"/>
            <a:ext cx="2029800" cy="89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Object: my house</a:t>
            </a:r>
            <a:endParaRPr b="0"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Instance of Class:House</a:t>
            </a:r>
            <a:endParaRPr b="0" i="0" sz="1400" u="none" cap="none" strike="noStrike">
              <a:solidFill>
                <a:srgbClr val="000000"/>
              </a:solidFill>
              <a:latin typeface="Lato"/>
              <a:ea typeface="Lato"/>
              <a:cs typeface="Lato"/>
              <a:sym typeface="Lato"/>
            </a:endParaRPr>
          </a:p>
        </p:txBody>
      </p:sp>
      <p:sp>
        <p:nvSpPr>
          <p:cNvPr id="235" name="Google Shape;235;p31"/>
          <p:cNvSpPr txBox="1"/>
          <p:nvPr/>
        </p:nvSpPr>
        <p:spPr>
          <a:xfrm>
            <a:off x="5896650" y="2544200"/>
            <a:ext cx="32697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Object: your house</a:t>
            </a:r>
            <a:endParaRPr b="0"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Lato"/>
                <a:ea typeface="Lato"/>
                <a:cs typeface="Lato"/>
                <a:sym typeface="Lato"/>
              </a:rPr>
              <a:t>Instance of Class:House</a:t>
            </a:r>
            <a:endParaRPr b="0" i="0" sz="1400" u="none" cap="none" strike="noStrike">
              <a:solidFill>
                <a:srgbClr val="000000"/>
              </a:solidFill>
              <a:latin typeface="Lato"/>
              <a:ea typeface="Lato"/>
              <a:cs typeface="Lato"/>
              <a:sym typeface="Lato"/>
            </a:endParaRPr>
          </a:p>
        </p:txBody>
      </p:sp>
      <p:cxnSp>
        <p:nvCxnSpPr>
          <p:cNvPr id="236" name="Google Shape;236;p31"/>
          <p:cNvCxnSpPr/>
          <p:nvPr/>
        </p:nvCxnSpPr>
        <p:spPr>
          <a:xfrm flipH="1" rot="10800000">
            <a:off x="2617675" y="1662425"/>
            <a:ext cx="817500" cy="624600"/>
          </a:xfrm>
          <a:prstGeom prst="straightConnector1">
            <a:avLst/>
          </a:prstGeom>
          <a:noFill/>
          <a:ln cap="flat" cmpd="sng" w="9525">
            <a:solidFill>
              <a:schemeClr val="dk2"/>
            </a:solidFill>
            <a:prstDash val="solid"/>
            <a:round/>
            <a:headEnd len="sm" w="sm" type="none"/>
            <a:tailEnd len="med" w="med" type="triangle"/>
          </a:ln>
        </p:spPr>
      </p:cxnSp>
      <p:cxnSp>
        <p:nvCxnSpPr>
          <p:cNvPr id="237" name="Google Shape;237;p31"/>
          <p:cNvCxnSpPr/>
          <p:nvPr/>
        </p:nvCxnSpPr>
        <p:spPr>
          <a:xfrm rot="10800000">
            <a:off x="5180125" y="1699350"/>
            <a:ext cx="1157400" cy="633600"/>
          </a:xfrm>
          <a:prstGeom prst="straightConnector1">
            <a:avLst/>
          </a:prstGeom>
          <a:noFill/>
          <a:ln cap="flat" cmpd="sng" w="9525">
            <a:solidFill>
              <a:schemeClr val="dk2"/>
            </a:solidFill>
            <a:prstDash val="solid"/>
            <a:round/>
            <a:headEnd len="sm" w="sm"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Lesson Objectives</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Explain what a class is, how to create one, and what the purpose of them is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Introduce practical uses of a class (accessing attributes, etc)</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Explore the concept of inheritance and practice using child classes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How to import classes into another piece of code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Calling Methods</a:t>
            </a:r>
            <a:endParaRPr/>
          </a:p>
        </p:txBody>
      </p:sp>
      <p:sp>
        <p:nvSpPr>
          <p:cNvPr id="243" name="Google Shape;243;p32"/>
          <p:cNvSpPr txBox="1"/>
          <p:nvPr>
            <p:ph idx="1" type="body"/>
          </p:nvPr>
        </p:nvSpPr>
        <p:spPr>
          <a:xfrm>
            <a:off x="729450" y="2078875"/>
            <a:ext cx="4744800" cy="22611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300"/>
              <a:buNone/>
            </a:pPr>
            <a:r>
              <a:rPr lang="en"/>
              <a:t>Remember DOT NOTATION. Let’s look at what happens when Weasley sleeps or climbs…</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0"/>
              </a:spcAft>
              <a:buSzPts val="1300"/>
              <a:buNone/>
            </a:pPr>
            <a:r>
              <a:rPr lang="en"/>
              <a:t>To call a method, give the name of the instance and method you want to call, separated by a dot. </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1200"/>
              </a:spcAft>
              <a:buSzPts val="1300"/>
              <a:buNone/>
            </a:pPr>
            <a:r>
              <a:t/>
            </a:r>
            <a:endParaRPr/>
          </a:p>
        </p:txBody>
      </p:sp>
      <p:pic>
        <p:nvPicPr>
          <p:cNvPr id="244" name="Google Shape;244;p32"/>
          <p:cNvPicPr preferRelativeResize="0"/>
          <p:nvPr/>
        </p:nvPicPr>
        <p:blipFill rotWithShape="1">
          <a:blip r:embed="rId3">
            <a:alphaModFix/>
          </a:blip>
          <a:srcRect b="0" l="34998" r="20381" t="0"/>
          <a:stretch/>
        </p:blipFill>
        <p:spPr>
          <a:xfrm rot="5400000">
            <a:off x="6134688" y="941323"/>
            <a:ext cx="1939973" cy="32608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50" name="Google Shape;250;p3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51" name="Google Shape;251;p33"/>
          <p:cNvPicPr preferRelativeResize="0"/>
          <p:nvPr/>
        </p:nvPicPr>
        <p:blipFill>
          <a:blip r:embed="rId3">
            <a:alphaModFix/>
          </a:blip>
          <a:stretch>
            <a:fillRect/>
          </a:stretch>
        </p:blipFill>
        <p:spPr>
          <a:xfrm>
            <a:off x="1585913" y="595313"/>
            <a:ext cx="6276975" cy="42576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Accessing Attributes</a:t>
            </a:r>
            <a:endParaRPr/>
          </a:p>
        </p:txBody>
      </p:sp>
      <p:sp>
        <p:nvSpPr>
          <p:cNvPr id="257" name="Google Shape;257;p34"/>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rPr lang="en"/>
              <a:t>We use dot notation to access specific attributes from a class.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63" name="Google Shape;263;p3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264" name="Google Shape;264;p35"/>
          <p:cNvPicPr preferRelativeResize="0"/>
          <p:nvPr/>
        </p:nvPicPr>
        <p:blipFill rotWithShape="1">
          <a:blip r:embed="rId3">
            <a:alphaModFix/>
          </a:blip>
          <a:srcRect b="0" l="0" r="0" t="0"/>
          <a:stretch/>
        </p:blipFill>
        <p:spPr>
          <a:xfrm>
            <a:off x="1162050" y="249675"/>
            <a:ext cx="6819900" cy="4533900"/>
          </a:xfrm>
          <a:prstGeom prst="rect">
            <a:avLst/>
          </a:prstGeom>
          <a:noFill/>
          <a:ln>
            <a:noFill/>
          </a:ln>
        </p:spPr>
      </p:pic>
      <p:sp>
        <p:nvSpPr>
          <p:cNvPr id="265" name="Google Shape;265;p35"/>
          <p:cNvSpPr/>
          <p:nvPr/>
        </p:nvSpPr>
        <p:spPr>
          <a:xfrm>
            <a:off x="3931100" y="3958650"/>
            <a:ext cx="1203300" cy="238800"/>
          </a:xfrm>
          <a:prstGeom prst="ellipse">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But… WHAT ABOUT NOCHE?!</a:t>
            </a:r>
            <a:endParaRPr/>
          </a:p>
        </p:txBody>
      </p:sp>
      <p:sp>
        <p:nvSpPr>
          <p:cNvPr id="271" name="Google Shape;271;p36"/>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272" name="Google Shape;272;p36"/>
          <p:cNvPicPr preferRelativeResize="0"/>
          <p:nvPr/>
        </p:nvPicPr>
        <p:blipFill rotWithShape="1">
          <a:blip r:embed="rId3">
            <a:alphaModFix/>
          </a:blip>
          <a:srcRect b="32363" l="20471" r="32368" t="13596"/>
          <a:stretch/>
        </p:blipFill>
        <p:spPr>
          <a:xfrm rot="5400000">
            <a:off x="3223863" y="2121663"/>
            <a:ext cx="2874850" cy="24707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Creating Multiple Instances</a:t>
            </a:r>
            <a:endParaRPr/>
          </a:p>
        </p:txBody>
      </p:sp>
      <p:sp>
        <p:nvSpPr>
          <p:cNvPr id="278" name="Google Shape;278;p37"/>
          <p:cNvSpPr txBox="1"/>
          <p:nvPr>
            <p:ph idx="1" type="body"/>
          </p:nvPr>
        </p:nvSpPr>
        <p:spPr>
          <a:xfrm>
            <a:off x="729450" y="2078875"/>
            <a:ext cx="40764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rPr lang="en"/>
              <a:t>You can create as many instances from a class as you need!! Just as long as you give each instance (in this case Weasley and Noche) a unique variable name. </a:t>
            </a:r>
            <a:endParaRPr/>
          </a:p>
        </p:txBody>
      </p:sp>
      <p:pic>
        <p:nvPicPr>
          <p:cNvPr id="279" name="Google Shape;279;p37"/>
          <p:cNvPicPr preferRelativeResize="0"/>
          <p:nvPr/>
        </p:nvPicPr>
        <p:blipFill rotWithShape="1">
          <a:blip r:embed="rId3">
            <a:alphaModFix/>
          </a:blip>
          <a:srcRect b="0" l="0" r="0" t="0"/>
          <a:stretch/>
        </p:blipFill>
        <p:spPr>
          <a:xfrm>
            <a:off x="5067473" y="551100"/>
            <a:ext cx="4076525" cy="358878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Default Values for an Attribute</a:t>
            </a:r>
            <a:endParaRPr/>
          </a:p>
        </p:txBody>
      </p:sp>
      <p:sp>
        <p:nvSpPr>
          <p:cNvPr id="285" name="Google Shape;285;p38"/>
          <p:cNvSpPr txBox="1"/>
          <p:nvPr>
            <p:ph idx="1" type="body"/>
          </p:nvPr>
        </p:nvSpPr>
        <p:spPr>
          <a:xfrm>
            <a:off x="729450" y="2078875"/>
            <a:ext cx="44691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I added a new attribute called animal_type on line 7 and set a default value. </a:t>
            </a:r>
            <a:endParaRPr/>
          </a:p>
          <a:p>
            <a:pPr indent="0" lvl="0" marL="0" rtl="0" algn="l">
              <a:lnSpc>
                <a:spcPct val="115000"/>
              </a:lnSpc>
              <a:spcBef>
                <a:spcPts val="1200"/>
              </a:spcBef>
              <a:spcAft>
                <a:spcPts val="1200"/>
              </a:spcAft>
              <a:buSzPts val="1300"/>
              <a:buNone/>
            </a:pPr>
            <a:r>
              <a:rPr lang="en"/>
              <a:t>I then created a new method called animal_species to use on line 25.</a:t>
            </a:r>
            <a:endParaRPr/>
          </a:p>
        </p:txBody>
      </p:sp>
      <p:pic>
        <p:nvPicPr>
          <p:cNvPr id="286" name="Google Shape;286;p38"/>
          <p:cNvPicPr preferRelativeResize="0"/>
          <p:nvPr/>
        </p:nvPicPr>
        <p:blipFill rotWithShape="1">
          <a:blip r:embed="rId3">
            <a:alphaModFix/>
          </a:blip>
          <a:srcRect b="0" l="0" r="0" t="0"/>
          <a:stretch/>
        </p:blipFill>
        <p:spPr>
          <a:xfrm>
            <a:off x="5322901" y="854200"/>
            <a:ext cx="3821099" cy="38760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Modifying Attribute Values</a:t>
            </a:r>
            <a:endParaRPr/>
          </a:p>
        </p:txBody>
      </p:sp>
      <p:sp>
        <p:nvSpPr>
          <p:cNvPr id="292" name="Google Shape;292;p39"/>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A couple ways to do this: </a:t>
            </a:r>
            <a:endParaRPr/>
          </a:p>
          <a:p>
            <a:pPr indent="-311150" lvl="0" marL="457200" rtl="0" algn="l">
              <a:lnSpc>
                <a:spcPct val="115000"/>
              </a:lnSpc>
              <a:spcBef>
                <a:spcPts val="1200"/>
              </a:spcBef>
              <a:spcAft>
                <a:spcPts val="0"/>
              </a:spcAft>
              <a:buSzPts val="1300"/>
              <a:buAutoNum type="arabicPeriod"/>
            </a:pPr>
            <a:r>
              <a:rPr lang="en"/>
              <a:t>Modify an attribute’s value directly</a:t>
            </a:r>
            <a:endParaRPr/>
          </a:p>
          <a:p>
            <a:pPr indent="-311150" lvl="0" marL="457200" rtl="0" algn="l">
              <a:lnSpc>
                <a:spcPct val="115000"/>
              </a:lnSpc>
              <a:spcBef>
                <a:spcPts val="0"/>
              </a:spcBef>
              <a:spcAft>
                <a:spcPts val="0"/>
              </a:spcAft>
              <a:buSzPts val="1300"/>
              <a:buAutoNum type="arabicPeriod"/>
            </a:pPr>
            <a:r>
              <a:rPr lang="en"/>
              <a:t>Modify an attribute’s value through a method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SzPts val="2600"/>
              <a:buNone/>
            </a:pPr>
            <a:r>
              <a:rPr lang="en" sz="1800">
                <a:solidFill>
                  <a:schemeClr val="accent1"/>
                </a:solidFill>
                <a:latin typeface="Lato"/>
                <a:ea typeface="Lato"/>
                <a:cs typeface="Lato"/>
                <a:sym typeface="Lato"/>
              </a:rPr>
              <a:t>Modify an attribute’s value directly</a:t>
            </a:r>
            <a:endParaRPr sz="1800"/>
          </a:p>
        </p:txBody>
      </p:sp>
      <p:sp>
        <p:nvSpPr>
          <p:cNvPr id="298" name="Google Shape;298;p4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rPr lang="en" sz="1200"/>
              <a:t>Line 25 I changed the attribute to ‘2’ instead of ‘1’</a:t>
            </a:r>
            <a:endParaRPr sz="1200"/>
          </a:p>
        </p:txBody>
      </p:sp>
      <p:pic>
        <p:nvPicPr>
          <p:cNvPr id="299" name="Google Shape;299;p40"/>
          <p:cNvPicPr preferRelativeResize="0"/>
          <p:nvPr/>
        </p:nvPicPr>
        <p:blipFill rotWithShape="1">
          <a:blip r:embed="rId3">
            <a:alphaModFix/>
          </a:blip>
          <a:srcRect b="0" l="0" r="0" t="0"/>
          <a:stretch/>
        </p:blipFill>
        <p:spPr>
          <a:xfrm>
            <a:off x="4868173" y="468450"/>
            <a:ext cx="4009476" cy="437197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1"/>
          <p:cNvSpPr txBox="1"/>
          <p:nvPr>
            <p:ph type="title"/>
          </p:nvPr>
        </p:nvSpPr>
        <p:spPr>
          <a:xfrm>
            <a:off x="729450" y="1318650"/>
            <a:ext cx="40560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SzPct val="160493"/>
              <a:buNone/>
            </a:pPr>
            <a:r>
              <a:rPr lang="en" sz="1800">
                <a:solidFill>
                  <a:schemeClr val="accent1"/>
                </a:solidFill>
                <a:latin typeface="Lato"/>
                <a:ea typeface="Lato"/>
                <a:cs typeface="Lato"/>
                <a:sym typeface="Lato"/>
              </a:rPr>
              <a:t>Modify an attribute’s value through a method</a:t>
            </a:r>
            <a:endParaRPr sz="1800"/>
          </a:p>
        </p:txBody>
      </p:sp>
      <p:sp>
        <p:nvSpPr>
          <p:cNvPr id="305" name="Google Shape;305;p41"/>
          <p:cNvSpPr txBox="1"/>
          <p:nvPr>
            <p:ph idx="1" type="body"/>
          </p:nvPr>
        </p:nvSpPr>
        <p:spPr>
          <a:xfrm>
            <a:off x="729450" y="2078875"/>
            <a:ext cx="39456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rPr lang="en"/>
              <a:t> </a:t>
            </a:r>
            <a:endParaRPr/>
          </a:p>
        </p:txBody>
      </p:sp>
      <p:pic>
        <p:nvPicPr>
          <p:cNvPr id="306" name="Google Shape;306;p41"/>
          <p:cNvPicPr preferRelativeResize="0"/>
          <p:nvPr/>
        </p:nvPicPr>
        <p:blipFill rotWithShape="1">
          <a:blip r:embed="rId3">
            <a:alphaModFix/>
          </a:blip>
          <a:srcRect b="0" l="0" r="0" t="0"/>
          <a:stretch/>
        </p:blipFill>
        <p:spPr>
          <a:xfrm>
            <a:off x="4833904" y="45925"/>
            <a:ext cx="4310091"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Class - What is it?</a:t>
            </a:r>
            <a:endParaRPr/>
          </a:p>
        </p:txBody>
      </p:sp>
      <p:sp>
        <p:nvSpPr>
          <p:cNvPr id="99" name="Google Shape;99;p1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301625" lvl="0" marL="457200" rtl="0" algn="l">
              <a:lnSpc>
                <a:spcPct val="115000"/>
              </a:lnSpc>
              <a:spcBef>
                <a:spcPts val="0"/>
              </a:spcBef>
              <a:spcAft>
                <a:spcPts val="0"/>
              </a:spcAft>
              <a:buClr>
                <a:srgbClr val="000000"/>
              </a:buClr>
              <a:buSzPts val="1150"/>
              <a:buFont typeface="Verdana"/>
              <a:buChar char="-"/>
            </a:pPr>
            <a:r>
              <a:rPr lang="en" sz="1150">
                <a:solidFill>
                  <a:srgbClr val="000000"/>
                </a:solidFill>
                <a:highlight>
                  <a:srgbClr val="FFFFFF"/>
                </a:highlight>
                <a:latin typeface="Verdana"/>
                <a:ea typeface="Verdana"/>
                <a:cs typeface="Verdana"/>
                <a:sym typeface="Verdana"/>
              </a:rPr>
              <a:t>Python is an object oriented programming language. In object-oriented programming you write classes that represent real-world things and situations, and you create objects based on these classes.</a:t>
            </a:r>
            <a:endParaRPr sz="1150">
              <a:solidFill>
                <a:srgbClr val="000000"/>
              </a:solidFill>
              <a:highlight>
                <a:srgbClr val="FFFFFF"/>
              </a:highlight>
              <a:latin typeface="Verdana"/>
              <a:ea typeface="Verdana"/>
              <a:cs typeface="Verdana"/>
              <a:sym typeface="Verdana"/>
            </a:endParaRPr>
          </a:p>
          <a:p>
            <a:pPr indent="-301625" lvl="0" marL="457200" rtl="0" algn="l">
              <a:lnSpc>
                <a:spcPct val="115000"/>
              </a:lnSpc>
              <a:spcBef>
                <a:spcPts val="0"/>
              </a:spcBef>
              <a:spcAft>
                <a:spcPts val="0"/>
              </a:spcAft>
              <a:buClr>
                <a:srgbClr val="000000"/>
              </a:buClr>
              <a:buSzPts val="1150"/>
              <a:buFont typeface="Verdana"/>
              <a:buChar char="-"/>
            </a:pPr>
            <a:r>
              <a:rPr lang="en" sz="1150">
                <a:solidFill>
                  <a:srgbClr val="000000"/>
                </a:solidFill>
                <a:highlight>
                  <a:srgbClr val="FFFFFF"/>
                </a:highlight>
                <a:latin typeface="Verdana"/>
                <a:ea typeface="Verdana"/>
                <a:cs typeface="Verdana"/>
                <a:sym typeface="Verdana"/>
              </a:rPr>
              <a:t>A Class is like an object constructor, or a "blueprint" for creating objects.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Inheritance</a:t>
            </a:r>
            <a:endParaRPr/>
          </a:p>
        </p:txBody>
      </p:sp>
      <p:sp>
        <p:nvSpPr>
          <p:cNvPr id="312" name="Google Shape;312;p42"/>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rPr lang="en"/>
              <a:t>You do not always need to start from scratch when writing a class. If the class you’re writing is a specialized version of another class you wrote, you can use inheritance. When one class inherits from another, it automatically takes on all the attributes and methods of the first class. The original class is called the parent class, and the new class is the child class. The child class inherits every attribute and method from its parent class but is also free to define new attributes and methods of its own.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child_class(parent_class)</a:t>
            </a:r>
            <a:endParaRPr/>
          </a:p>
        </p:txBody>
      </p:sp>
      <p:sp>
        <p:nvSpPr>
          <p:cNvPr id="318" name="Google Shape;318;p43"/>
          <p:cNvSpPr txBox="1"/>
          <p:nvPr>
            <p:ph idx="1" type="body"/>
          </p:nvPr>
        </p:nvSpPr>
        <p:spPr>
          <a:xfrm>
            <a:off x="729450" y="2078875"/>
            <a:ext cx="36885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super() function is a special function that helps Python make connections between a parent and a child class. </a:t>
            </a:r>
            <a:endParaRPr/>
          </a:p>
          <a:p>
            <a:pPr indent="0" lvl="0" marL="0" rtl="0" algn="l">
              <a:lnSpc>
                <a:spcPct val="115000"/>
              </a:lnSpc>
              <a:spcBef>
                <a:spcPts val="1200"/>
              </a:spcBef>
              <a:spcAft>
                <a:spcPts val="1200"/>
              </a:spcAft>
              <a:buSzPts val="1300"/>
              <a:buNone/>
            </a:pPr>
            <a:r>
              <a:rPr lang="en"/>
              <a:t>The __init__ method takes in information required to make a Cat instance</a:t>
            </a:r>
            <a:endParaRPr/>
          </a:p>
        </p:txBody>
      </p:sp>
      <p:pic>
        <p:nvPicPr>
          <p:cNvPr id="319" name="Google Shape;319;p43"/>
          <p:cNvPicPr preferRelativeResize="0"/>
          <p:nvPr/>
        </p:nvPicPr>
        <p:blipFill rotWithShape="1">
          <a:blip r:embed="rId3">
            <a:alphaModFix/>
          </a:blip>
          <a:srcRect b="0" l="0" r="0" t="0"/>
          <a:stretch/>
        </p:blipFill>
        <p:spPr>
          <a:xfrm>
            <a:off x="4531189" y="0"/>
            <a:ext cx="4612822" cy="514350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4"/>
          <p:cNvSpPr txBox="1"/>
          <p:nvPr>
            <p:ph type="title"/>
          </p:nvPr>
        </p:nvSpPr>
        <p:spPr>
          <a:xfrm>
            <a:off x="729450" y="1318650"/>
            <a:ext cx="31650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Defining Attributes and Methods for a Child Class</a:t>
            </a:r>
            <a:endParaRPr/>
          </a:p>
        </p:txBody>
      </p:sp>
      <p:sp>
        <p:nvSpPr>
          <p:cNvPr id="325" name="Google Shape;325;p44"/>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326" name="Google Shape;326;p44"/>
          <p:cNvPicPr preferRelativeResize="0"/>
          <p:nvPr/>
        </p:nvPicPr>
        <p:blipFill>
          <a:blip r:embed="rId3">
            <a:alphaModFix/>
          </a:blip>
          <a:stretch>
            <a:fillRect/>
          </a:stretch>
        </p:blipFill>
        <p:spPr>
          <a:xfrm>
            <a:off x="4717441" y="62625"/>
            <a:ext cx="4426567" cy="514349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5"/>
          <p:cNvSpPr txBox="1"/>
          <p:nvPr>
            <p:ph type="title"/>
          </p:nvPr>
        </p:nvSpPr>
        <p:spPr>
          <a:xfrm>
            <a:off x="463525" y="1351075"/>
            <a:ext cx="46323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Overriding Methods from the Parent Class</a:t>
            </a:r>
            <a:endParaRPr/>
          </a:p>
        </p:txBody>
      </p:sp>
      <p:sp>
        <p:nvSpPr>
          <p:cNvPr id="332" name="Google Shape;332;p45"/>
          <p:cNvSpPr txBox="1"/>
          <p:nvPr>
            <p:ph idx="1" type="body"/>
          </p:nvPr>
        </p:nvSpPr>
        <p:spPr>
          <a:xfrm>
            <a:off x="729450" y="2078875"/>
            <a:ext cx="39645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You can override any method from the parent class that does not fit what you’re trying to model with the child class. To do this, you define a method in the child class with the same name as the method you want to override in the parent class. Python will disregard the parent class method and only pay attention to the method you define in the child class.</a:t>
            </a:r>
            <a:endParaRPr/>
          </a:p>
          <a:p>
            <a:pPr indent="0" lvl="0" marL="0" rtl="0" algn="l">
              <a:lnSpc>
                <a:spcPct val="115000"/>
              </a:lnSpc>
              <a:spcBef>
                <a:spcPts val="1200"/>
              </a:spcBef>
              <a:spcAft>
                <a:spcPts val="1200"/>
              </a:spcAft>
              <a:buSzPts val="1300"/>
              <a:buNone/>
            </a:pPr>
            <a:r>
              <a:t/>
            </a:r>
            <a:endParaRPr/>
          </a:p>
        </p:txBody>
      </p:sp>
      <p:pic>
        <p:nvPicPr>
          <p:cNvPr id="333" name="Google Shape;333;p45"/>
          <p:cNvPicPr preferRelativeResize="0"/>
          <p:nvPr/>
        </p:nvPicPr>
        <p:blipFill>
          <a:blip r:embed="rId3">
            <a:alphaModFix/>
          </a:blip>
          <a:stretch>
            <a:fillRect/>
          </a:stretch>
        </p:blipFill>
        <p:spPr>
          <a:xfrm>
            <a:off x="4787700" y="104863"/>
            <a:ext cx="4467675" cy="49337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Instances as Attributes</a:t>
            </a:r>
            <a:endParaRPr/>
          </a:p>
        </p:txBody>
      </p:sp>
      <p:pic>
        <p:nvPicPr>
          <p:cNvPr id="339" name="Google Shape;339;p46"/>
          <p:cNvPicPr preferRelativeResize="0"/>
          <p:nvPr/>
        </p:nvPicPr>
        <p:blipFill>
          <a:blip r:embed="rId3">
            <a:alphaModFix/>
          </a:blip>
          <a:stretch>
            <a:fillRect/>
          </a:stretch>
        </p:blipFill>
        <p:spPr>
          <a:xfrm>
            <a:off x="361675" y="3046600"/>
            <a:ext cx="1088319" cy="815200"/>
          </a:xfrm>
          <a:prstGeom prst="rect">
            <a:avLst/>
          </a:prstGeom>
          <a:noFill/>
          <a:ln>
            <a:noFill/>
          </a:ln>
        </p:spPr>
      </p:pic>
      <p:pic>
        <p:nvPicPr>
          <p:cNvPr id="340" name="Google Shape;340;p46"/>
          <p:cNvPicPr preferRelativeResize="0"/>
          <p:nvPr/>
        </p:nvPicPr>
        <p:blipFill>
          <a:blip r:embed="rId4">
            <a:alphaModFix/>
          </a:blip>
          <a:stretch>
            <a:fillRect/>
          </a:stretch>
        </p:blipFill>
        <p:spPr>
          <a:xfrm>
            <a:off x="1559050" y="4049037"/>
            <a:ext cx="755725" cy="815200"/>
          </a:xfrm>
          <a:prstGeom prst="rect">
            <a:avLst/>
          </a:prstGeom>
          <a:noFill/>
          <a:ln>
            <a:noFill/>
          </a:ln>
        </p:spPr>
      </p:pic>
      <p:pic>
        <p:nvPicPr>
          <p:cNvPr id="341" name="Google Shape;341;p46"/>
          <p:cNvPicPr preferRelativeResize="0"/>
          <p:nvPr/>
        </p:nvPicPr>
        <p:blipFill>
          <a:blip r:embed="rId5">
            <a:alphaModFix/>
          </a:blip>
          <a:stretch>
            <a:fillRect/>
          </a:stretch>
        </p:blipFill>
        <p:spPr>
          <a:xfrm>
            <a:off x="477674" y="3970474"/>
            <a:ext cx="972325" cy="972325"/>
          </a:xfrm>
          <a:prstGeom prst="rect">
            <a:avLst/>
          </a:prstGeom>
          <a:noFill/>
          <a:ln>
            <a:noFill/>
          </a:ln>
        </p:spPr>
      </p:pic>
      <p:pic>
        <p:nvPicPr>
          <p:cNvPr id="342" name="Google Shape;342;p46"/>
          <p:cNvPicPr preferRelativeResize="0"/>
          <p:nvPr/>
        </p:nvPicPr>
        <p:blipFill>
          <a:blip r:embed="rId6">
            <a:alphaModFix/>
          </a:blip>
          <a:stretch>
            <a:fillRect/>
          </a:stretch>
        </p:blipFill>
        <p:spPr>
          <a:xfrm>
            <a:off x="5861975" y="2977750"/>
            <a:ext cx="2358075" cy="1886476"/>
          </a:xfrm>
          <a:prstGeom prst="rect">
            <a:avLst/>
          </a:prstGeom>
          <a:noFill/>
          <a:ln>
            <a:noFill/>
          </a:ln>
        </p:spPr>
      </p:pic>
      <p:pic>
        <p:nvPicPr>
          <p:cNvPr id="343" name="Google Shape;343;p46"/>
          <p:cNvPicPr preferRelativeResize="0"/>
          <p:nvPr/>
        </p:nvPicPr>
        <p:blipFill>
          <a:blip r:embed="rId7">
            <a:alphaModFix/>
          </a:blip>
          <a:stretch>
            <a:fillRect/>
          </a:stretch>
        </p:blipFill>
        <p:spPr>
          <a:xfrm>
            <a:off x="1536994" y="2793700"/>
            <a:ext cx="1134450" cy="1129425"/>
          </a:xfrm>
          <a:prstGeom prst="rect">
            <a:avLst/>
          </a:prstGeom>
          <a:noFill/>
          <a:ln>
            <a:noFill/>
          </a:ln>
        </p:spPr>
      </p:pic>
      <p:sp>
        <p:nvSpPr>
          <p:cNvPr id="344" name="Google Shape;344;p46"/>
          <p:cNvSpPr txBox="1"/>
          <p:nvPr/>
        </p:nvSpPr>
        <p:spPr>
          <a:xfrm>
            <a:off x="769150" y="2142425"/>
            <a:ext cx="21147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accent1"/>
                </a:solidFill>
                <a:latin typeface="Lato"/>
                <a:ea typeface="Lato"/>
                <a:cs typeface="Lato"/>
                <a:sym typeface="Lato"/>
              </a:rPr>
              <a:t>BigCats()</a:t>
            </a:r>
            <a:endParaRPr b="1" sz="2100">
              <a:solidFill>
                <a:schemeClr val="accent1"/>
              </a:solidFill>
              <a:latin typeface="Lato"/>
              <a:ea typeface="Lato"/>
              <a:cs typeface="Lato"/>
              <a:sym typeface="Lato"/>
            </a:endParaRPr>
          </a:p>
        </p:txBody>
      </p:sp>
      <p:sp>
        <p:nvSpPr>
          <p:cNvPr id="345" name="Google Shape;345;p46"/>
          <p:cNvSpPr txBox="1"/>
          <p:nvPr/>
        </p:nvSpPr>
        <p:spPr>
          <a:xfrm>
            <a:off x="5907125" y="2317800"/>
            <a:ext cx="3171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accent1"/>
                </a:solidFill>
                <a:latin typeface="Lato"/>
                <a:ea typeface="Lato"/>
                <a:cs typeface="Lato"/>
                <a:sym typeface="Lato"/>
              </a:rPr>
              <a:t>DomesticCats()</a:t>
            </a:r>
            <a:endParaRPr b="1" sz="2100">
              <a:solidFill>
                <a:schemeClr val="accent1"/>
              </a:solidFill>
              <a:latin typeface="Lato"/>
              <a:ea typeface="Lato"/>
              <a:cs typeface="Lato"/>
              <a:sym typeface="La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51" name="Google Shape;351;p4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352" name="Google Shape;352;p47"/>
          <p:cNvPicPr preferRelativeResize="0"/>
          <p:nvPr/>
        </p:nvPicPr>
        <p:blipFill>
          <a:blip r:embed="rId3">
            <a:alphaModFix/>
          </a:blip>
          <a:stretch>
            <a:fillRect/>
          </a:stretch>
        </p:blipFill>
        <p:spPr>
          <a:xfrm>
            <a:off x="1653722" y="0"/>
            <a:ext cx="5836554" cy="514349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We can get more and more detailed, but this is just a way to describe different objects.</a:t>
            </a:r>
            <a:endParaRPr/>
          </a:p>
        </p:txBody>
      </p:sp>
      <p:sp>
        <p:nvSpPr>
          <p:cNvPr id="358" name="Google Shape;358;p4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Importing Classes</a:t>
            </a:r>
            <a:endParaRPr/>
          </a:p>
        </p:txBody>
      </p:sp>
      <p:sp>
        <p:nvSpPr>
          <p:cNvPr id="364" name="Google Shape;364;p49"/>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rPr lang="en"/>
              <a:t>As you add more functionality to your classes, your files can get long, even when you use inheritance properly. In keeping with the overall philosophy of Python, you’ll want to keep your files as uncluttered as possible. To help, Python lets you store classes in modules and then import the classes you need into your main program.</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The Python Standard Library</a:t>
            </a:r>
            <a:endParaRPr/>
          </a:p>
        </p:txBody>
      </p:sp>
      <p:sp>
        <p:nvSpPr>
          <p:cNvPr id="370" name="Google Shape;370;p5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rPr lang="en"/>
              <a:t>The Python standard library is a set of modules included with every Python installation. Now that you have a basic understanding of how classes work, you can start to use modules like these that other programmers have written. You can use any function or class in the standard library by including a simple import statement at the top of your file.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Onwards to exercise 9!</a:t>
            </a:r>
            <a:endParaRPr/>
          </a:p>
        </p:txBody>
      </p:sp>
      <p:sp>
        <p:nvSpPr>
          <p:cNvPr id="376" name="Google Shape;376;p51"/>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Creating and Using a Class</a:t>
            </a:r>
            <a:endParaRPr/>
          </a:p>
        </p:txBody>
      </p:sp>
      <p:sp>
        <p:nvSpPr>
          <p:cNvPr id="105" name="Google Shape;105;p16"/>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lang="en"/>
              <a:t>You can model almost anything using a class. To start, you use the keyword ‘class’</a:t>
            </a:r>
            <a:endParaRPr/>
          </a:p>
          <a:p>
            <a:pPr indent="-311150" lvl="0" marL="457200" rtl="0" algn="l">
              <a:lnSpc>
                <a:spcPct val="115000"/>
              </a:lnSpc>
              <a:spcBef>
                <a:spcPts val="0"/>
              </a:spcBef>
              <a:spcAft>
                <a:spcPts val="0"/>
              </a:spcAft>
              <a:buSzPts val="1300"/>
              <a:buChar char="-"/>
            </a:pPr>
            <a:r>
              <a:rPr lang="en"/>
              <a:t>You then need to think about what you are modelling…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Bring in the CATS</a:t>
            </a:r>
            <a:endParaRPr/>
          </a:p>
        </p:txBody>
      </p:sp>
      <p:sp>
        <p:nvSpPr>
          <p:cNvPr id="111" name="Google Shape;111;p1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lang="en"/>
              <a:t>Think about what a cat is…….. Cats have a name, fur, age.</a:t>
            </a:r>
            <a:endParaRPr/>
          </a:p>
          <a:p>
            <a:pPr indent="-311150" lvl="0" marL="457200" rtl="0" algn="l">
              <a:lnSpc>
                <a:spcPct val="115000"/>
              </a:lnSpc>
              <a:spcBef>
                <a:spcPts val="0"/>
              </a:spcBef>
              <a:spcAft>
                <a:spcPts val="0"/>
              </a:spcAft>
              <a:buSzPts val="1300"/>
              <a:buChar char="-"/>
            </a:pPr>
            <a:r>
              <a:rPr lang="en"/>
              <a:t>They also do things like sleep and climb on things.</a:t>
            </a:r>
            <a:endParaRPr/>
          </a:p>
          <a:p>
            <a:pPr indent="0" lvl="0" marL="0" rtl="0" algn="l">
              <a:lnSpc>
                <a:spcPct val="115000"/>
              </a:lnSpc>
              <a:spcBef>
                <a:spcPts val="1200"/>
              </a:spcBef>
              <a:spcAft>
                <a:spcPts val="0"/>
              </a:spcAft>
              <a:buSzPts val="1300"/>
              <a:buNone/>
            </a:pPr>
            <a:r>
              <a:t/>
            </a:r>
            <a:endParaRPr/>
          </a:p>
          <a:p>
            <a:pPr indent="0" lvl="0" marL="0" rtl="0" algn="l">
              <a:lnSpc>
                <a:spcPct val="115000"/>
              </a:lnSpc>
              <a:spcBef>
                <a:spcPts val="1200"/>
              </a:spcBef>
              <a:spcAft>
                <a:spcPts val="1200"/>
              </a:spcAft>
              <a:buSzPts val="1300"/>
              <a:buNone/>
            </a:pPr>
            <a:r>
              <a:rPr lang="en"/>
              <a:t>We will create a class that will store the name of a cat, the age of the cat and give the cat the ability to climb and sleep.</a:t>
            </a:r>
            <a:endParaRPr/>
          </a:p>
        </p:txBody>
      </p:sp>
      <p:pic>
        <p:nvPicPr>
          <p:cNvPr id="112" name="Google Shape;112;p17"/>
          <p:cNvPicPr preferRelativeResize="0"/>
          <p:nvPr/>
        </p:nvPicPr>
        <p:blipFill rotWithShape="1">
          <a:blip r:embed="rId3">
            <a:alphaModFix/>
          </a:blip>
          <a:srcRect b="0" l="14601" r="35715" t="0"/>
          <a:stretch/>
        </p:blipFill>
        <p:spPr>
          <a:xfrm rot="5400000">
            <a:off x="4152976" y="139424"/>
            <a:ext cx="1482373" cy="2237725"/>
          </a:xfrm>
          <a:prstGeom prst="rect">
            <a:avLst/>
          </a:prstGeom>
          <a:noFill/>
          <a:ln>
            <a:noFill/>
          </a:ln>
        </p:spPr>
      </p:pic>
      <p:pic>
        <p:nvPicPr>
          <p:cNvPr id="113" name="Google Shape;113;p17"/>
          <p:cNvPicPr preferRelativeResize="0"/>
          <p:nvPr/>
        </p:nvPicPr>
        <p:blipFill rotWithShape="1">
          <a:blip r:embed="rId4">
            <a:alphaModFix/>
          </a:blip>
          <a:srcRect b="0" l="0" r="0" t="0"/>
          <a:stretch/>
        </p:blipFill>
        <p:spPr>
          <a:xfrm>
            <a:off x="6130000" y="158212"/>
            <a:ext cx="2933524" cy="22001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119" name="Google Shape;119;p1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120" name="Google Shape;120;p18"/>
          <p:cNvPicPr preferRelativeResize="0"/>
          <p:nvPr/>
        </p:nvPicPr>
        <p:blipFill rotWithShape="1">
          <a:blip r:embed="rId3">
            <a:alphaModFix/>
          </a:blip>
          <a:srcRect b="0" l="0" r="0" t="0"/>
          <a:stretch/>
        </p:blipFill>
        <p:spPr>
          <a:xfrm>
            <a:off x="1387675" y="1399838"/>
            <a:ext cx="6372225" cy="3133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3737900" y="29418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Let’s Break it Down</a:t>
            </a:r>
            <a:endParaRPr/>
          </a:p>
        </p:txBody>
      </p:sp>
      <p:sp>
        <p:nvSpPr>
          <p:cNvPr id="126" name="Google Shape;126;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127" name="Google Shape;127;p19"/>
          <p:cNvPicPr preferRelativeResize="0"/>
          <p:nvPr/>
        </p:nvPicPr>
        <p:blipFill>
          <a:blip r:embed="rId3">
            <a:alphaModFix/>
          </a:blip>
          <a:stretch>
            <a:fillRect/>
          </a:stretch>
        </p:blipFill>
        <p:spPr>
          <a:xfrm>
            <a:off x="4" y="2117925"/>
            <a:ext cx="2742124" cy="28010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Methods</a:t>
            </a:r>
            <a:endParaRPr/>
          </a:p>
        </p:txBody>
      </p:sp>
      <p:sp>
        <p:nvSpPr>
          <p:cNvPr id="133" name="Google Shape;133;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1F1F1F"/>
              </a:buClr>
              <a:buSzPts val="1200"/>
              <a:buFont typeface="Arial"/>
              <a:buChar char="-"/>
            </a:pPr>
            <a:r>
              <a:rPr lang="en" sz="1200">
                <a:solidFill>
                  <a:srgbClr val="1F1F1F"/>
                </a:solidFill>
                <a:latin typeface="Arial"/>
                <a:ea typeface="Arial"/>
                <a:cs typeface="Arial"/>
                <a:sym typeface="Arial"/>
              </a:rPr>
              <a:t>A function that is part of a class is called a method. This is the exact same thing as functions that we learned previously! Just named something different when within classes.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9" name="Google Shape;139;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140" name="Google Shape;140;p21"/>
          <p:cNvPicPr preferRelativeResize="0"/>
          <p:nvPr/>
        </p:nvPicPr>
        <p:blipFill>
          <a:blip r:embed="rId3">
            <a:alphaModFix/>
          </a:blip>
          <a:stretch>
            <a:fillRect/>
          </a:stretch>
        </p:blipFill>
        <p:spPr>
          <a:xfrm>
            <a:off x="1387688" y="1394138"/>
            <a:ext cx="6372225" cy="3133725"/>
          </a:xfrm>
          <a:prstGeom prst="rect">
            <a:avLst/>
          </a:prstGeom>
          <a:noFill/>
          <a:ln>
            <a:noFill/>
          </a:ln>
        </p:spPr>
      </p:pic>
      <p:sp>
        <p:nvSpPr>
          <p:cNvPr id="141" name="Google Shape;141;p21"/>
          <p:cNvSpPr/>
          <p:nvPr/>
        </p:nvSpPr>
        <p:spPr>
          <a:xfrm>
            <a:off x="2070350" y="1853400"/>
            <a:ext cx="2957100" cy="262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2" name="Google Shape;142;p21"/>
          <p:cNvSpPr/>
          <p:nvPr/>
        </p:nvSpPr>
        <p:spPr>
          <a:xfrm>
            <a:off x="1614900" y="2942025"/>
            <a:ext cx="2957100" cy="262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3" name="Google Shape;143;p21"/>
          <p:cNvSpPr/>
          <p:nvPr/>
        </p:nvSpPr>
        <p:spPr>
          <a:xfrm>
            <a:off x="1684400" y="3762325"/>
            <a:ext cx="2957100" cy="262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4" name="Google Shape;144;p21"/>
          <p:cNvCxnSpPr/>
          <p:nvPr/>
        </p:nvCxnSpPr>
        <p:spPr>
          <a:xfrm>
            <a:off x="1904800" y="928600"/>
            <a:ext cx="725100" cy="947700"/>
          </a:xfrm>
          <a:prstGeom prst="straightConnector1">
            <a:avLst/>
          </a:prstGeom>
          <a:noFill/>
          <a:ln cap="flat" cmpd="sng" w="9525">
            <a:solidFill>
              <a:schemeClr val="dk1"/>
            </a:solidFill>
            <a:prstDash val="solid"/>
            <a:round/>
            <a:headEnd len="med" w="med" type="none"/>
            <a:tailEnd len="med" w="med" type="triangle"/>
          </a:ln>
        </p:spPr>
      </p:cxnSp>
      <p:cxnSp>
        <p:nvCxnSpPr>
          <p:cNvPr id="145" name="Google Shape;145;p21"/>
          <p:cNvCxnSpPr/>
          <p:nvPr/>
        </p:nvCxnSpPr>
        <p:spPr>
          <a:xfrm>
            <a:off x="917200" y="2686875"/>
            <a:ext cx="804900" cy="336900"/>
          </a:xfrm>
          <a:prstGeom prst="straightConnector1">
            <a:avLst/>
          </a:prstGeom>
          <a:noFill/>
          <a:ln cap="flat" cmpd="sng" w="9525">
            <a:solidFill>
              <a:schemeClr val="dk1"/>
            </a:solidFill>
            <a:prstDash val="solid"/>
            <a:round/>
            <a:headEnd len="med" w="med" type="none"/>
            <a:tailEnd len="med" w="med" type="triangle"/>
          </a:ln>
        </p:spPr>
      </p:cxnSp>
      <p:cxnSp>
        <p:nvCxnSpPr>
          <p:cNvPr id="146" name="Google Shape;146;p21"/>
          <p:cNvCxnSpPr>
            <a:endCxn id="143" idx="2"/>
          </p:cNvCxnSpPr>
          <p:nvPr/>
        </p:nvCxnSpPr>
        <p:spPr>
          <a:xfrm>
            <a:off x="620300" y="3463375"/>
            <a:ext cx="1064100" cy="43020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